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67" r:id="rId2"/>
    <p:sldMasterId id="2147483692" r:id="rId3"/>
    <p:sldMasterId id="2147483697" r:id="rId4"/>
  </p:sldMasterIdLst>
  <p:notesMasterIdLst>
    <p:notesMasterId r:id="rId22"/>
  </p:notesMasterIdLst>
  <p:sldIdLst>
    <p:sldId id="256" r:id="rId5"/>
    <p:sldId id="258" r:id="rId6"/>
    <p:sldId id="286" r:id="rId7"/>
    <p:sldId id="294" r:id="rId8"/>
    <p:sldId id="285" r:id="rId9"/>
    <p:sldId id="301" r:id="rId10"/>
    <p:sldId id="300" r:id="rId11"/>
    <p:sldId id="287" r:id="rId12"/>
    <p:sldId id="278" r:id="rId13"/>
    <p:sldId id="279" r:id="rId14"/>
    <p:sldId id="280" r:id="rId15"/>
    <p:sldId id="296" r:id="rId16"/>
    <p:sldId id="303" r:id="rId17"/>
    <p:sldId id="302" r:id="rId18"/>
    <p:sldId id="305" r:id="rId19"/>
    <p:sldId id="276" r:id="rId20"/>
    <p:sldId id="277"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200"/>
    <a:srgbClr val="3B3C3E"/>
    <a:srgbClr val="77797C"/>
    <a:srgbClr val="000000"/>
    <a:srgbClr val="FD6D0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60"/>
    <p:restoredTop sz="69401" autoAdjust="0"/>
  </p:normalViewPr>
  <p:slideViewPr>
    <p:cSldViewPr snapToGrid="0" snapToObjects="1">
      <p:cViewPr varScale="1">
        <p:scale>
          <a:sx n="79" d="100"/>
          <a:sy n="79" d="100"/>
        </p:scale>
        <p:origin x="1426" y="7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CFD39-A39B-40C7-95A9-2D7B1DA4964B}" type="datetimeFigureOut">
              <a:rPr lang="en-US" smtClean="0"/>
              <a:t>12/1/2017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17F7DD-F587-4A98-852C-30418DA69515}" type="slidenum">
              <a:rPr lang="en-US" smtClean="0"/>
              <a:t>‹#›</a:t>
            </a:fld>
            <a:endParaRPr lang="en-US"/>
          </a:p>
        </p:txBody>
      </p:sp>
    </p:spTree>
    <p:extLst>
      <p:ext uri="{BB962C8B-B14F-4D97-AF65-F5344CB8AC3E}">
        <p14:creationId xmlns:p14="http://schemas.microsoft.com/office/powerpoint/2010/main" val="452544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Norm_(social)"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s://en.wikipedia.org/wiki/Identity_(social_science)" TargetMode="External"/><Relationship Id="rId5" Type="http://schemas.openxmlformats.org/officeDocument/2006/relationships/hyperlink" Target="https://en.wikipedia.org/wiki/Values" TargetMode="External"/><Relationship Id="rId4" Type="http://schemas.openxmlformats.org/officeDocument/2006/relationships/hyperlink" Target="https://en.wikipedia.org/wiki/Religion"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my </a:t>
            </a:r>
            <a:r>
              <a:rPr lang="en-US" dirty="0">
                <a:solidFill>
                  <a:srgbClr val="FF0000"/>
                </a:solidFill>
              </a:rPr>
              <a:t>oral </a:t>
            </a:r>
            <a:r>
              <a:rPr lang="en-US" b="0" i="0" dirty="0">
                <a:solidFill>
                  <a:srgbClr val="FF0000"/>
                </a:solidFill>
              </a:rPr>
              <a:t>proposal</a:t>
            </a:r>
            <a:r>
              <a:rPr lang="en-US" dirty="0"/>
              <a:t>.</a:t>
            </a:r>
          </a:p>
          <a:p>
            <a:r>
              <a:rPr lang="en-US" dirty="0"/>
              <a:t>My name is Zheng Lu. I am a </a:t>
            </a:r>
            <a:r>
              <a:rPr lang="en-US" dirty="0" err="1"/>
              <a:t>phd</a:t>
            </a:r>
            <a:r>
              <a:rPr lang="en-US" dirty="0"/>
              <a:t> student in computer engineering. </a:t>
            </a:r>
          </a:p>
          <a:p>
            <a:r>
              <a:rPr lang="en-US" dirty="0"/>
              <a:t>My advisor is Dr. Cao.</a:t>
            </a:r>
          </a:p>
          <a:p>
            <a:r>
              <a:rPr lang="en-US" dirty="0"/>
              <a:t>And my committee member is Dr. Langston and Dr. Qi from EECS department and Dr. Zhou from BAS department.</a:t>
            </a:r>
          </a:p>
          <a:p>
            <a:r>
              <a:rPr lang="en-US" dirty="0"/>
              <a:t>My research topic is fast and scalable algorithms in large-scale graphs. </a:t>
            </a:r>
          </a:p>
        </p:txBody>
      </p:sp>
      <p:sp>
        <p:nvSpPr>
          <p:cNvPr id="4" name="Slide Number Placeholder 3"/>
          <p:cNvSpPr>
            <a:spLocks noGrp="1"/>
          </p:cNvSpPr>
          <p:nvPr>
            <p:ph type="sldNum" sz="quarter" idx="10"/>
          </p:nvPr>
        </p:nvSpPr>
        <p:spPr/>
        <p:txBody>
          <a:bodyPr/>
          <a:lstStyle/>
          <a:p>
            <a:fld id="{3E17F7DD-F587-4A98-852C-30418DA69515}" type="slidenum">
              <a:rPr lang="en-US" smtClean="0"/>
              <a:t>1</a:t>
            </a:fld>
            <a:endParaRPr lang="en-US"/>
          </a:p>
        </p:txBody>
      </p:sp>
    </p:spTree>
    <p:extLst>
      <p:ext uri="{BB962C8B-B14F-4D97-AF65-F5344CB8AC3E}">
        <p14:creationId xmlns:p14="http://schemas.microsoft.com/office/powerpoint/2010/main" val="38412908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show an example a graph and its triangle derived MST graph.</a:t>
            </a:r>
          </a:p>
          <a:p>
            <a:r>
              <a:rPr lang="en-US" dirty="0"/>
              <a:t>Lets take a look at the green part for example. This part consist of 4 vertices and 6 edges in the original graph. </a:t>
            </a:r>
          </a:p>
          <a:p>
            <a:r>
              <a:rPr lang="en-US" dirty="0"/>
              <a:t>So in the triangle derived graph, we have 6 green vertices that represent edges in the original graph. </a:t>
            </a:r>
          </a:p>
          <a:p>
            <a:r>
              <a:rPr lang="en-US" dirty="0"/>
              <a:t>Each edge in the original graph is triangle adjacent to another 4 edges. For example …</a:t>
            </a:r>
          </a:p>
          <a:p>
            <a:r>
              <a:rPr lang="en-US" dirty="0"/>
              <a:t>So in the triangle derived graph, each vertex is connected to another 4 edges.  </a:t>
            </a:r>
          </a:p>
          <a:p>
            <a:r>
              <a:rPr lang="en-US" dirty="0"/>
              <a:t>After we generate the triangle derived graph in this way, we can run </a:t>
            </a:r>
            <a:r>
              <a:rPr lang="en-US" dirty="0" err="1"/>
              <a:t>krukal’s</a:t>
            </a:r>
            <a:r>
              <a:rPr lang="en-US" dirty="0"/>
              <a:t> algorithm to get the maximum spanning tree of it. </a:t>
            </a:r>
          </a:p>
          <a:p>
            <a:r>
              <a:rPr lang="en-US" altLang="zh-CN" dirty="0"/>
              <a:t>In this example, we use transparent lines to represent discarded edges. </a:t>
            </a:r>
          </a:p>
          <a:p>
            <a:endParaRPr lang="en-US" dirty="0"/>
          </a:p>
          <a:p>
            <a:r>
              <a:rPr lang="en-US" dirty="0"/>
              <a:t>Now with the triangle derived MST graph, to perform a k-truss community search, one can simply run a BFS that only traverse edges with weight higher or equal to the required k.</a:t>
            </a:r>
          </a:p>
          <a:p>
            <a:r>
              <a:rPr lang="en-US" dirty="0"/>
              <a:t>Since it is a maximum spanning forest, so the number of edges is smaller than the number of vertices, so we can prove that the time complexity is optimal. It is bounded by the size of the queried community.</a:t>
            </a:r>
          </a:p>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10</a:t>
            </a:fld>
            <a:endParaRPr lang="en-US"/>
          </a:p>
        </p:txBody>
      </p:sp>
    </p:spTree>
    <p:extLst>
      <p:ext uri="{BB962C8B-B14F-4D97-AF65-F5344CB8AC3E}">
        <p14:creationId xmlns:p14="http://schemas.microsoft.com/office/powerpoint/2010/main" val="4231154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layer of the index is the tree structured community 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In this graph, </a:t>
            </a:r>
            <a:r>
              <a:rPr lang="en-US" dirty="0"/>
              <a:t> each k-truss community is represented by a vertex, and the inclusion relations between k-truss communities is represented by edges.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dirty="0" err="1"/>
              <a:t>trussness</a:t>
            </a:r>
            <a:r>
              <a:rPr lang="en-US" dirty="0"/>
              <a:t> of a community is represented by the vertex weight.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can be proved that such a graph is a forest.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design an algorithm that can generate such an index in one pass of BFS on the triangle derived MST graph.</a:t>
            </a:r>
          </a:p>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11</a:t>
            </a:fld>
            <a:endParaRPr lang="en-US"/>
          </a:p>
        </p:txBody>
      </p:sp>
    </p:spTree>
    <p:extLst>
      <p:ext uri="{BB962C8B-B14F-4D97-AF65-F5344CB8AC3E}">
        <p14:creationId xmlns:p14="http://schemas.microsoft.com/office/powerpoint/2010/main" val="35290341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show an example of the construction of the tree structured community graph.</a:t>
            </a:r>
          </a:p>
          <a:p>
            <a:r>
              <a:rPr lang="en-US" dirty="0"/>
              <a:t>In this graph, yellow represent 3-truss, blue and green represent two 4-truss and red represent the 5-truss.</a:t>
            </a:r>
          </a:p>
          <a:p>
            <a:r>
              <a:rPr lang="en-US" dirty="0"/>
              <a:t>Suppose the BFS start at vertex (1,4) and have already traversed (2,4). In this case,  two communities (c1 and c3) have already been discovered by the algorithm and added as a vertex to the tree structured community graph.</a:t>
            </a:r>
          </a:p>
          <a:p>
            <a:r>
              <a:rPr lang="en-US" dirty="0"/>
              <a:t>Then the algorithm discovers ((2,4), (4,5)) when traversing neighbors of (2,4). The vertex (4,5) have weight of 4, however, the edge connecting (2,4) and (4,5) has weight of only 3. So instead of merging (4,5) to the existing community c1, it creates vertices for another two community c0 and c2 with weight 3 and 4 respectively. </a:t>
            </a:r>
          </a:p>
          <a:p>
            <a:endParaRPr lang="en-US" dirty="0"/>
          </a:p>
          <a:p>
            <a:r>
              <a:rPr lang="en-US" dirty="0"/>
              <a:t>After adding all vertices from the triangle derived MST graph, we have the complete tree structured community graph.</a:t>
            </a:r>
          </a:p>
          <a:p>
            <a:r>
              <a:rPr lang="en-US" dirty="0"/>
              <a:t>It can support queries such as k-truss, maximum k-truss and any-k-truss for a single or multiple query vertices with only basic operations of finding least common ancestors.</a:t>
            </a:r>
          </a:p>
        </p:txBody>
      </p:sp>
      <p:sp>
        <p:nvSpPr>
          <p:cNvPr id="4" name="Slide Number Placeholder 3"/>
          <p:cNvSpPr>
            <a:spLocks noGrp="1"/>
          </p:cNvSpPr>
          <p:nvPr>
            <p:ph type="sldNum" sz="quarter" idx="10"/>
          </p:nvPr>
        </p:nvSpPr>
        <p:spPr/>
        <p:txBody>
          <a:bodyPr/>
          <a:lstStyle/>
          <a:p>
            <a:fld id="{3E17F7DD-F587-4A98-852C-30418DA69515}" type="slidenum">
              <a:rPr lang="en-US" smtClean="0"/>
              <a:t>12</a:t>
            </a:fld>
            <a:endParaRPr lang="en-US"/>
          </a:p>
        </p:txBody>
      </p:sp>
    </p:spTree>
    <p:extLst>
      <p:ext uri="{BB962C8B-B14F-4D97-AF65-F5344CB8AC3E}">
        <p14:creationId xmlns:p14="http://schemas.microsoft.com/office/powerpoint/2010/main" val="27912534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smallest unit in k-truss is edge instead of vertex.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can perform queries on vertices by first take the union of the communities of each neighbor edge.</a:t>
            </a:r>
          </a:p>
          <a:p>
            <a:r>
              <a:rPr lang="en-US" dirty="0"/>
              <a:t>We just use two edge as an example. </a:t>
            </a:r>
          </a:p>
        </p:txBody>
      </p:sp>
      <p:sp>
        <p:nvSpPr>
          <p:cNvPr id="4" name="Slide Number Placeholder 3"/>
          <p:cNvSpPr>
            <a:spLocks noGrp="1"/>
          </p:cNvSpPr>
          <p:nvPr>
            <p:ph type="sldNum" sz="quarter" idx="10"/>
          </p:nvPr>
        </p:nvSpPr>
        <p:spPr/>
        <p:txBody>
          <a:bodyPr/>
          <a:lstStyle/>
          <a:p>
            <a:fld id="{3E17F7DD-F587-4A98-852C-30418DA69515}" type="slidenum">
              <a:rPr lang="en-US" smtClean="0"/>
              <a:t>13</a:t>
            </a:fld>
            <a:endParaRPr lang="en-US"/>
          </a:p>
        </p:txBody>
      </p:sp>
    </p:spTree>
    <p:extLst>
      <p:ext uri="{BB962C8B-B14F-4D97-AF65-F5344CB8AC3E}">
        <p14:creationId xmlns:p14="http://schemas.microsoft.com/office/powerpoint/2010/main" val="4645908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Find the least common ancestor</a:t>
            </a:r>
          </a:p>
          <a:p>
            <a:pPr marL="228600" indent="-228600">
              <a:buAutoNum type="arabicPeriod"/>
            </a:pPr>
            <a:r>
              <a:rPr lang="en-US" dirty="0"/>
              <a:t>Check if </a:t>
            </a:r>
            <a:r>
              <a:rPr lang="en-US" dirty="0" err="1"/>
              <a:t>lca</a:t>
            </a:r>
            <a:r>
              <a:rPr lang="en-US" dirty="0"/>
              <a:t> has </a:t>
            </a:r>
            <a:r>
              <a:rPr lang="en-US" dirty="0" err="1"/>
              <a:t>trussness</a:t>
            </a:r>
            <a:r>
              <a:rPr lang="en-US" dirty="0"/>
              <a:t> &gt;= the required </a:t>
            </a:r>
            <a:r>
              <a:rPr lang="en-US" dirty="0" err="1"/>
              <a:t>trussness</a:t>
            </a:r>
            <a:r>
              <a:rPr lang="en-US" dirty="0"/>
              <a:t> value. This can answer most truss community related queries.</a:t>
            </a:r>
          </a:p>
          <a:p>
            <a:pPr marL="228600" indent="-228600">
              <a:buAutoNum type="arabicPeriod"/>
            </a:pPr>
            <a:r>
              <a:rPr lang="en-US" dirty="0"/>
              <a:t>If exact community is required, perform BFS. (use </a:t>
            </a:r>
            <a:r>
              <a:rPr lang="en-US" dirty="0" err="1"/>
              <a:t>bfs</a:t>
            </a:r>
            <a:r>
              <a:rPr lang="en-US" dirty="0"/>
              <a:t> to avoid search through triangles and to avoid discover unnecessary triangles)</a:t>
            </a:r>
          </a:p>
        </p:txBody>
      </p:sp>
      <p:sp>
        <p:nvSpPr>
          <p:cNvPr id="4" name="Slide Number Placeholder 3"/>
          <p:cNvSpPr>
            <a:spLocks noGrp="1"/>
          </p:cNvSpPr>
          <p:nvPr>
            <p:ph type="sldNum" sz="quarter" idx="10"/>
          </p:nvPr>
        </p:nvSpPr>
        <p:spPr/>
        <p:txBody>
          <a:bodyPr/>
          <a:lstStyle/>
          <a:p>
            <a:fld id="{3E17F7DD-F587-4A98-852C-30418DA69515}" type="slidenum">
              <a:rPr lang="en-US" smtClean="0"/>
              <a:t>14</a:t>
            </a:fld>
            <a:endParaRPr lang="en-US"/>
          </a:p>
        </p:txBody>
      </p:sp>
    </p:spTree>
    <p:extLst>
      <p:ext uri="{BB962C8B-B14F-4D97-AF65-F5344CB8AC3E}">
        <p14:creationId xmlns:p14="http://schemas.microsoft.com/office/powerpoint/2010/main" val="39777497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Find the least common ancestor</a:t>
            </a:r>
          </a:p>
          <a:p>
            <a:pPr marL="228600" indent="-228600">
              <a:buAutoNum type="arabicPeriod"/>
            </a:pPr>
            <a:r>
              <a:rPr lang="en-US" dirty="0"/>
              <a:t>Check if </a:t>
            </a:r>
            <a:r>
              <a:rPr lang="en-US" dirty="0" err="1"/>
              <a:t>lca</a:t>
            </a:r>
            <a:r>
              <a:rPr lang="en-US" dirty="0"/>
              <a:t> has </a:t>
            </a:r>
            <a:r>
              <a:rPr lang="en-US" dirty="0" err="1"/>
              <a:t>trussness</a:t>
            </a:r>
            <a:r>
              <a:rPr lang="en-US" dirty="0"/>
              <a:t> &gt;= the required </a:t>
            </a:r>
            <a:r>
              <a:rPr lang="en-US" dirty="0" err="1"/>
              <a:t>trussness</a:t>
            </a:r>
            <a:r>
              <a:rPr lang="en-US" dirty="0"/>
              <a:t> value. This can answer most truss community related queries.</a:t>
            </a:r>
          </a:p>
          <a:p>
            <a:pPr marL="228600" indent="-228600">
              <a:buAutoNum type="arabicPeriod"/>
            </a:pPr>
            <a:r>
              <a:rPr lang="en-US" dirty="0"/>
              <a:t>If exact community is required, perform BFS. (use </a:t>
            </a:r>
            <a:r>
              <a:rPr lang="en-US" dirty="0" err="1"/>
              <a:t>bfs</a:t>
            </a:r>
            <a:r>
              <a:rPr lang="en-US" dirty="0"/>
              <a:t> to avoid search through triangles and to avoid discover unnecessary triangles)</a:t>
            </a:r>
          </a:p>
        </p:txBody>
      </p:sp>
      <p:sp>
        <p:nvSpPr>
          <p:cNvPr id="4" name="Slide Number Placeholder 3"/>
          <p:cNvSpPr>
            <a:spLocks noGrp="1"/>
          </p:cNvSpPr>
          <p:nvPr>
            <p:ph type="sldNum" sz="quarter" idx="10"/>
          </p:nvPr>
        </p:nvSpPr>
        <p:spPr/>
        <p:txBody>
          <a:bodyPr/>
          <a:lstStyle/>
          <a:p>
            <a:fld id="{3E17F7DD-F587-4A98-852C-30418DA69515}" type="slidenum">
              <a:rPr lang="en-US" smtClean="0"/>
              <a:t>15</a:t>
            </a:fld>
            <a:endParaRPr lang="en-US"/>
          </a:p>
        </p:txBody>
      </p:sp>
    </p:spTree>
    <p:extLst>
      <p:ext uri="{BB962C8B-B14F-4D97-AF65-F5344CB8AC3E}">
        <p14:creationId xmlns:p14="http://schemas.microsoft.com/office/powerpoint/2010/main" val="22447374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16</a:t>
            </a:fld>
            <a:endParaRPr lang="en-US"/>
          </a:p>
        </p:txBody>
      </p:sp>
    </p:spTree>
    <p:extLst>
      <p:ext uri="{BB962C8B-B14F-4D97-AF65-F5344CB8AC3E}">
        <p14:creationId xmlns:p14="http://schemas.microsoft.com/office/powerpoint/2010/main" val="34407851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17</a:t>
            </a:fld>
            <a:endParaRPr lang="en-US"/>
          </a:p>
        </p:txBody>
      </p:sp>
    </p:spTree>
    <p:extLst>
      <p:ext uri="{BB962C8B-B14F-4D97-AF65-F5344CB8AC3E}">
        <p14:creationId xmlns:p14="http://schemas.microsoft.com/office/powerpoint/2010/main" val="26237428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a:t>Network represent relational data</a:t>
            </a:r>
            <a:r>
              <a:rPr lang="en-US" dirty="0"/>
              <a:t>, we can collect this kind of data in many domain.</a:t>
            </a:r>
          </a:p>
          <a:p>
            <a:endParaRPr lang="en-US" dirty="0"/>
          </a:p>
          <a:p>
            <a:r>
              <a:rPr lang="en-US" sz="1200" b="0" i="0" kern="1200" dirty="0">
                <a:solidFill>
                  <a:schemeClr val="tx1"/>
                </a:solidFill>
                <a:effectLst/>
                <a:latin typeface="+mn-lt"/>
                <a:ea typeface="+mn-ea"/>
                <a:cs typeface="+mn-cs"/>
              </a:rPr>
              <a:t>Music: this is a graph representation of the similarity relationships derived from the database of a music website</a:t>
            </a:r>
            <a:endParaRPr lang="en-US" sz="1200" b="0" i="0" u="sng" kern="1200" dirty="0">
              <a:solidFill>
                <a:schemeClr val="tx1"/>
              </a:solidFill>
              <a:effectLst/>
              <a:latin typeface="+mn-lt"/>
              <a:ea typeface="+mn-ea"/>
              <a:cs typeface="+mn-cs"/>
            </a:endParaRPr>
          </a:p>
          <a:p>
            <a:r>
              <a:rPr lang="en-US" dirty="0"/>
              <a:t>Protein network: Blue edges mean two proteins from the same species. Red edges mean … different …</a:t>
            </a:r>
          </a:p>
          <a:p>
            <a:endParaRPr lang="en-US" dirty="0"/>
          </a:p>
          <a:p>
            <a:r>
              <a:rPr lang="en-US" b="1" i="1" dirty="0"/>
              <a:t>Interchangeably: </a:t>
            </a:r>
            <a:r>
              <a:rPr lang="en-US" dirty="0"/>
              <a:t>Networks, are often referred to as graphs in mathematics. So we use them interchangeably in this presentation. </a:t>
            </a:r>
          </a:p>
          <a:p>
            <a:endParaRPr lang="en-US" dirty="0"/>
          </a:p>
          <a:p>
            <a:pPr marL="0" indent="0">
              <a:buFont typeface="Arial" panose="020B0604020202020204" pitchFamily="34" charset="0"/>
              <a:buNone/>
            </a:pPr>
            <a:r>
              <a:rPr lang="en-US" sz="2400" b="1" i="1" dirty="0"/>
              <a:t>Large in size</a:t>
            </a:r>
            <a:r>
              <a:rPr lang="en-US" sz="2400" dirty="0"/>
              <a:t>:</a:t>
            </a:r>
          </a:p>
          <a:p>
            <a:pPr marL="457200" lvl="1" indent="0">
              <a:buFont typeface="Arial" panose="020B0604020202020204" pitchFamily="34" charset="0"/>
              <a:buNone/>
            </a:pPr>
            <a:r>
              <a:rPr lang="en-US" sz="2000" dirty="0"/>
              <a:t>Protein: 7 million edges</a:t>
            </a:r>
          </a:p>
          <a:p>
            <a:pPr marL="457200" lvl="1" indent="0">
              <a:buFont typeface="Arial" panose="020B0604020202020204" pitchFamily="34" charset="0"/>
              <a:buNone/>
            </a:pPr>
            <a:r>
              <a:rPr lang="en-US" sz="2000" dirty="0"/>
              <a:t>Facebook: 140 billion connections</a:t>
            </a:r>
          </a:p>
          <a:p>
            <a:endParaRPr lang="en-US" dirty="0"/>
          </a:p>
        </p:txBody>
      </p:sp>
      <p:sp>
        <p:nvSpPr>
          <p:cNvPr id="4" name="Slide Number Placeholder 3"/>
          <p:cNvSpPr>
            <a:spLocks noGrp="1"/>
          </p:cNvSpPr>
          <p:nvPr>
            <p:ph type="sldNum" sz="quarter" idx="10"/>
          </p:nvPr>
        </p:nvSpPr>
        <p:spPr/>
        <p:txBody>
          <a:bodyPr/>
          <a:lstStyle/>
          <a:p>
            <a:fld id="{3E17F7DD-F587-4A98-852C-30418DA69515}" type="slidenum">
              <a:rPr lang="en-US" smtClean="0"/>
              <a:t>2</a:t>
            </a:fld>
            <a:endParaRPr lang="en-US"/>
          </a:p>
        </p:txBody>
      </p:sp>
    </p:spTree>
    <p:extLst>
      <p:ext uri="{BB962C8B-B14F-4D97-AF65-F5344CB8AC3E}">
        <p14:creationId xmlns:p14="http://schemas.microsoft.com/office/powerpoint/2010/main" val="3010872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a:t>Communities:</a:t>
            </a:r>
          </a:p>
          <a:p>
            <a:r>
              <a:rPr lang="en-US" sz="1200" b="0" i="0" kern="1200" dirty="0">
                <a:solidFill>
                  <a:schemeClr val="tx1"/>
                </a:solidFill>
                <a:effectLst/>
                <a:latin typeface="+mn-lt"/>
                <a:ea typeface="+mn-ea"/>
                <a:cs typeface="+mn-cs"/>
              </a:rPr>
              <a:t>A </a:t>
            </a:r>
            <a:r>
              <a:rPr lang="en-US" sz="1200" b="1" i="0" kern="1200" dirty="0">
                <a:solidFill>
                  <a:schemeClr val="tx1"/>
                </a:solidFill>
                <a:effectLst/>
                <a:latin typeface="+mn-lt"/>
                <a:ea typeface="+mn-ea"/>
                <a:cs typeface="+mn-cs"/>
              </a:rPr>
              <a:t>community</a:t>
            </a:r>
            <a:r>
              <a:rPr lang="en-US" sz="1200" b="0" i="0" kern="1200" dirty="0">
                <a:solidFill>
                  <a:schemeClr val="tx1"/>
                </a:solidFill>
                <a:effectLst/>
                <a:latin typeface="+mn-lt"/>
                <a:ea typeface="+mn-ea"/>
                <a:cs typeface="+mn-cs"/>
              </a:rPr>
              <a:t> is a small or large social unit (a group of living things) who have something in common, such as </a:t>
            </a:r>
            <a:r>
              <a:rPr lang="en-US" sz="1200" b="0" i="0" u="none" strike="noStrike" kern="1200" dirty="0">
                <a:solidFill>
                  <a:schemeClr val="tx1"/>
                </a:solidFill>
                <a:effectLst/>
                <a:latin typeface="+mn-lt"/>
                <a:ea typeface="+mn-ea"/>
                <a:cs typeface="+mn-cs"/>
                <a:hlinkClick r:id="rId3" tooltip="Norm (social)"/>
              </a:rPr>
              <a:t>norms</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4" tooltip="Religion"/>
              </a:rPr>
              <a:t>religion</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5" tooltip="Values"/>
              </a:rPr>
              <a:t>values</a:t>
            </a:r>
            <a:r>
              <a:rPr lang="en-US" sz="1200" b="0" i="0" kern="1200" dirty="0">
                <a:solidFill>
                  <a:schemeClr val="tx1"/>
                </a:solidFill>
                <a:effectLst/>
                <a:latin typeface="+mn-lt"/>
                <a:ea typeface="+mn-ea"/>
                <a:cs typeface="+mn-cs"/>
              </a:rPr>
              <a:t>, or </a:t>
            </a:r>
            <a:r>
              <a:rPr lang="en-US" sz="1200" b="0" i="0" u="none" strike="noStrike" kern="1200" dirty="0">
                <a:solidFill>
                  <a:schemeClr val="tx1"/>
                </a:solidFill>
                <a:effectLst/>
                <a:latin typeface="+mn-lt"/>
                <a:ea typeface="+mn-ea"/>
                <a:cs typeface="+mn-cs"/>
                <a:hlinkClick r:id="rId6" tooltip="Identity (social science)"/>
              </a:rPr>
              <a:t>identity</a:t>
            </a:r>
            <a:r>
              <a:rPr lang="en-US" sz="1200" b="0" i="0" u="none" strike="noStrike" kern="1200" dirty="0">
                <a:solidFill>
                  <a:schemeClr val="tx1"/>
                </a:solidFill>
                <a:effectLst/>
                <a:latin typeface="+mn-lt"/>
                <a:ea typeface="+mn-ea"/>
                <a:cs typeface="+mn-cs"/>
              </a:rPr>
              <a:t>.</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Communities in networks: </a:t>
            </a:r>
            <a:r>
              <a:rPr lang="en-US" sz="2000" dirty="0"/>
              <a:t>Nodes with a shared latent property, densely inter-connected </a:t>
            </a:r>
          </a:p>
          <a:p>
            <a:endParaRPr lang="en-US" sz="1200" dirty="0"/>
          </a:p>
          <a:p>
            <a:r>
              <a:rPr lang="en-US" sz="1200" dirty="0"/>
              <a:t>Such as finding the influential research groups, identify customer with similar interests, graph compression.</a:t>
            </a:r>
          </a:p>
          <a:p>
            <a:r>
              <a:rPr lang="en-US" sz="1200" dirty="0"/>
              <a:t>There are different definitions of dense subgraph, we focus on k-truss, because its cohesiveness and polynomial time complexity.</a:t>
            </a:r>
          </a:p>
          <a:p>
            <a:endParaRPr lang="en-US" sz="1200" dirty="0"/>
          </a:p>
        </p:txBody>
      </p:sp>
      <p:sp>
        <p:nvSpPr>
          <p:cNvPr id="4" name="Slide Number Placeholder 3"/>
          <p:cNvSpPr>
            <a:spLocks noGrp="1"/>
          </p:cNvSpPr>
          <p:nvPr>
            <p:ph type="sldNum" sz="quarter" idx="10"/>
          </p:nvPr>
        </p:nvSpPr>
        <p:spPr/>
        <p:txBody>
          <a:bodyPr/>
          <a:lstStyle/>
          <a:p>
            <a:fld id="{3E17F7DD-F587-4A98-852C-30418DA69515}" type="slidenum">
              <a:rPr lang="en-US" smtClean="0"/>
              <a:t>3</a:t>
            </a:fld>
            <a:endParaRPr lang="en-US"/>
          </a:p>
        </p:txBody>
      </p:sp>
    </p:spTree>
    <p:extLst>
      <p:ext uri="{BB962C8B-B14F-4D97-AF65-F5344CB8AC3E}">
        <p14:creationId xmlns:p14="http://schemas.microsoft.com/office/powerpoint/2010/main" val="2301832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Triangle: fundamental building blocks of networks</a:t>
            </a:r>
          </a:p>
          <a:p>
            <a:r>
              <a:rPr lang="en-US" dirty="0"/>
              <a:t>k-truss of graph G: every edge in H is contained in at least (k-2) triangles within H.</a:t>
            </a:r>
            <a:endParaRPr lang="en-US" sz="1200" dirty="0"/>
          </a:p>
          <a:p>
            <a:r>
              <a:rPr lang="en-US" sz="1200" dirty="0"/>
              <a:t>It’s a word from engineering. Trusses are structures that typically comprise multiple triangular units.</a:t>
            </a:r>
          </a:p>
          <a:p>
            <a:r>
              <a:rPr lang="en-US" sz="1200" dirty="0"/>
              <a:t>What is a k-truss in a graph. </a:t>
            </a:r>
          </a:p>
          <a:p>
            <a:r>
              <a:rPr lang="en-US" sz="1200" dirty="0"/>
              <a:t>It’s a subgraph that each edge is included in at least k-2 triangles. For example …</a:t>
            </a:r>
          </a:p>
          <a:p>
            <a:r>
              <a:rPr lang="en-US" sz="1200" dirty="0"/>
              <a:t>We call k the </a:t>
            </a:r>
            <a:r>
              <a:rPr lang="en-US" sz="1200" dirty="0" err="1"/>
              <a:t>trussness</a:t>
            </a:r>
            <a:r>
              <a:rPr lang="en-US" sz="1200" dirty="0"/>
              <a:t> of the subgraph.</a:t>
            </a:r>
          </a:p>
          <a:p>
            <a:r>
              <a:rPr lang="en-US" sz="1200" dirty="0"/>
              <a:t>The </a:t>
            </a:r>
            <a:r>
              <a:rPr lang="en-US" sz="1200" dirty="0" err="1"/>
              <a:t>trussness</a:t>
            </a:r>
            <a:r>
              <a:rPr lang="en-US" sz="1200" dirty="0"/>
              <a:t> of an edge is the highest </a:t>
            </a:r>
            <a:r>
              <a:rPr lang="en-US" sz="1200" dirty="0" err="1"/>
              <a:t>trussness</a:t>
            </a:r>
            <a:r>
              <a:rPr lang="en-US" sz="1200" dirty="0"/>
              <a:t> of the k-truss communities it belongs to.</a:t>
            </a:r>
          </a:p>
        </p:txBody>
      </p:sp>
      <p:sp>
        <p:nvSpPr>
          <p:cNvPr id="4" name="Slide Number Placeholder 3"/>
          <p:cNvSpPr>
            <a:spLocks noGrp="1"/>
          </p:cNvSpPr>
          <p:nvPr>
            <p:ph type="sldNum" sz="quarter" idx="10"/>
          </p:nvPr>
        </p:nvSpPr>
        <p:spPr/>
        <p:txBody>
          <a:bodyPr/>
          <a:lstStyle/>
          <a:p>
            <a:fld id="{3E17F7DD-F587-4A98-852C-30418DA69515}" type="slidenum">
              <a:rPr lang="en-US" smtClean="0"/>
              <a:t>4</a:t>
            </a:fld>
            <a:endParaRPr lang="en-US"/>
          </a:p>
        </p:txBody>
      </p:sp>
    </p:spTree>
    <p:extLst>
      <p:ext uri="{BB962C8B-B14F-4D97-AF65-F5344CB8AC3E}">
        <p14:creationId xmlns:p14="http://schemas.microsoft.com/office/powerpoint/2010/main" val="5658615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 example of k-truss communities.</a:t>
            </a:r>
          </a:p>
          <a:p>
            <a:r>
              <a:rPr lang="en-US" dirty="0"/>
              <a:t>The pentagon forms a 5-truss as each of its edge is included in 3 triangles.</a:t>
            </a:r>
          </a:p>
          <a:p>
            <a:r>
              <a:rPr lang="en-US" dirty="0"/>
              <a:t>The whole graph is a 3-truss as all edges have at least 1 triangle.</a:t>
            </a:r>
          </a:p>
          <a:p>
            <a:r>
              <a:rPr lang="en-US" dirty="0"/>
              <a:t>Note that there are two 4-truss communities in this graph. As edge (2,5) is only included in 1 triangle (2, 4, 5), it is not in the 4-truss community. So edges from two 4-truss communities are not triangle connected with each other. </a:t>
            </a:r>
          </a:p>
        </p:txBody>
      </p:sp>
      <p:sp>
        <p:nvSpPr>
          <p:cNvPr id="4" name="Slide Number Placeholder 3"/>
          <p:cNvSpPr>
            <a:spLocks noGrp="1"/>
          </p:cNvSpPr>
          <p:nvPr>
            <p:ph type="sldNum" sz="quarter" idx="10"/>
          </p:nvPr>
        </p:nvSpPr>
        <p:spPr/>
        <p:txBody>
          <a:bodyPr/>
          <a:lstStyle/>
          <a:p>
            <a:fld id="{3E17F7DD-F587-4A98-852C-30418DA69515}" type="slidenum">
              <a:rPr lang="en-US" smtClean="0"/>
              <a:t>5</a:t>
            </a:fld>
            <a:endParaRPr lang="en-US"/>
          </a:p>
        </p:txBody>
      </p:sp>
    </p:spTree>
    <p:extLst>
      <p:ext uri="{BB962C8B-B14F-4D97-AF65-F5344CB8AC3E}">
        <p14:creationId xmlns:p14="http://schemas.microsoft.com/office/powerpoint/2010/main" val="3675819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a:t>Overlapping: a vertex may belong to multiple community</a:t>
            </a:r>
          </a:p>
          <a:p>
            <a:endParaRPr lang="en-US" sz="1200" b="1" i="1" dirty="0"/>
          </a:p>
          <a:p>
            <a:r>
              <a:rPr lang="en-US" sz="1200" b="1" i="1" dirty="0"/>
              <a:t>Non-overlapping community detection is better for partition purpose.</a:t>
            </a:r>
          </a:p>
          <a:p>
            <a:r>
              <a:rPr lang="en-US" sz="1200" b="1" i="1" dirty="0"/>
              <a:t>Overlapping community detection is more realistic in many scenarios such as social networks.</a:t>
            </a:r>
            <a:endParaRPr lang="en-US" sz="1200" dirty="0"/>
          </a:p>
        </p:txBody>
      </p:sp>
      <p:sp>
        <p:nvSpPr>
          <p:cNvPr id="4" name="Slide Number Placeholder 3"/>
          <p:cNvSpPr>
            <a:spLocks noGrp="1"/>
          </p:cNvSpPr>
          <p:nvPr>
            <p:ph type="sldNum" sz="quarter" idx="10"/>
          </p:nvPr>
        </p:nvSpPr>
        <p:spPr/>
        <p:txBody>
          <a:bodyPr/>
          <a:lstStyle/>
          <a:p>
            <a:fld id="{3E17F7DD-F587-4A98-852C-30418DA69515}" type="slidenum">
              <a:rPr lang="en-US" smtClean="0"/>
              <a:t>6</a:t>
            </a:fld>
            <a:endParaRPr lang="en-US"/>
          </a:p>
        </p:txBody>
      </p:sp>
    </p:spTree>
    <p:extLst>
      <p:ext uri="{BB962C8B-B14F-4D97-AF65-F5344CB8AC3E}">
        <p14:creationId xmlns:p14="http://schemas.microsoft.com/office/powerpoint/2010/main" val="2640825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p:txBody>
          <a:bodyPr/>
          <a:lstStyle/>
          <a:p>
            <a:fld id="{3E17F7DD-F587-4A98-852C-30418DA69515}" type="slidenum">
              <a:rPr lang="en-US" smtClean="0"/>
              <a:t>7</a:t>
            </a:fld>
            <a:endParaRPr lang="en-US"/>
          </a:p>
        </p:txBody>
      </p:sp>
    </p:spTree>
    <p:extLst>
      <p:ext uri="{BB962C8B-B14F-4D97-AF65-F5344CB8AC3E}">
        <p14:creationId xmlns:p14="http://schemas.microsoft.com/office/powerpoint/2010/main" val="1645381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work, we propose a two layer index structure for k-truss community queries.</a:t>
            </a:r>
          </a:p>
          <a:p>
            <a:r>
              <a:rPr lang="en-US" dirty="0"/>
              <a:t>The first layer of index, which we call a triangle derived MST graph, can support k-truss community search with optimal time complexity which is bounded by the size of the community.</a:t>
            </a:r>
          </a:p>
          <a:p>
            <a:r>
              <a:rPr lang="en-US" dirty="0"/>
              <a:t>Although it has optimal time complexity for k-truss community search, it may still take a long time to answer a query when the size of the queried community is large. Very common in complex networks.</a:t>
            </a:r>
          </a:p>
          <a:p>
            <a:r>
              <a:rPr lang="en-US" dirty="0"/>
              <a:t>There are many applications that do not require the exact community, i.e. all the edges in the community. For example, given a set of vertices, are they belong to the same k-truss? What are the communities with highest </a:t>
            </a:r>
            <a:r>
              <a:rPr lang="en-US" dirty="0" err="1"/>
              <a:t>trussness</a:t>
            </a:r>
            <a:r>
              <a:rPr lang="en-US" dirty="0"/>
              <a:t> that they all belong to. Any index structure that need to first compute the exact community is cumbersome for this kind of applications.</a:t>
            </a:r>
          </a:p>
          <a:p>
            <a:r>
              <a:rPr lang="en-US" dirty="0"/>
              <a:t>We then propose the second layer of index, which we call tree structured community graph, that support such k-truss community information queries. It has a query time complexity that is only bounded by the size of the query sets and the maximum k. </a:t>
            </a:r>
          </a:p>
          <a:p>
            <a:r>
              <a:rPr lang="en-US" dirty="0"/>
              <a:t>Moreover, the tree structured community graph can be easily constructed from the triangle derived MST graph, with just a BFS traversal.</a:t>
            </a:r>
          </a:p>
        </p:txBody>
      </p:sp>
      <p:sp>
        <p:nvSpPr>
          <p:cNvPr id="4" name="Slide Number Placeholder 3"/>
          <p:cNvSpPr>
            <a:spLocks noGrp="1"/>
          </p:cNvSpPr>
          <p:nvPr>
            <p:ph type="sldNum" sz="quarter" idx="10"/>
          </p:nvPr>
        </p:nvSpPr>
        <p:spPr/>
        <p:txBody>
          <a:bodyPr/>
          <a:lstStyle/>
          <a:p>
            <a:fld id="{3E17F7DD-F587-4A98-852C-30418DA69515}" type="slidenum">
              <a:rPr lang="en-US" smtClean="0"/>
              <a:t>8</a:t>
            </a:fld>
            <a:endParaRPr lang="en-US"/>
          </a:p>
        </p:txBody>
      </p:sp>
    </p:spTree>
    <p:extLst>
      <p:ext uri="{BB962C8B-B14F-4D97-AF65-F5344CB8AC3E}">
        <p14:creationId xmlns:p14="http://schemas.microsoft.com/office/powerpoint/2010/main" val="29066766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first layer of the index is a minimum spanning forest of the triangle derived graph.</a:t>
            </a:r>
          </a:p>
          <a:p>
            <a:r>
              <a:rPr lang="en-US" dirty="0"/>
              <a:t>We define the triangle derived graph as follows:</a:t>
            </a:r>
          </a:p>
          <a:p>
            <a:pPr marL="228600" indent="-228600">
              <a:buAutoNum type="arabicPeriod"/>
            </a:pPr>
            <a:r>
              <a:rPr lang="en-US" dirty="0"/>
              <a:t>Edges is represented as vertices</a:t>
            </a:r>
          </a:p>
          <a:p>
            <a:pPr marL="228600" indent="-228600">
              <a:buAutoNum type="arabicPeriod"/>
            </a:pPr>
            <a:r>
              <a:rPr lang="en-US" dirty="0"/>
              <a:t>Triangle adjacency is represented as edges, that is, if two edges belong to the same triangle, an edge is connecting them in the triangle derived graph.</a:t>
            </a:r>
          </a:p>
          <a:p>
            <a:pPr marL="228600" indent="-228600">
              <a:buAutoNum type="arabicPeriod"/>
            </a:pPr>
            <a:r>
              <a:rPr lang="en-US" dirty="0"/>
              <a:t>Edge </a:t>
            </a:r>
            <a:r>
              <a:rPr lang="en-US" dirty="0" err="1"/>
              <a:t>trussness</a:t>
            </a:r>
            <a:r>
              <a:rPr lang="en-US" dirty="0"/>
              <a:t> is represented as vertex weight</a:t>
            </a:r>
          </a:p>
          <a:p>
            <a:pPr marL="228600" indent="-228600">
              <a:buAutoNum type="arabicPeriod"/>
            </a:pPr>
            <a:r>
              <a:rPr lang="en-US" dirty="0"/>
              <a:t>The lowest edge </a:t>
            </a:r>
            <a:r>
              <a:rPr lang="en-US" dirty="0" err="1"/>
              <a:t>trussness</a:t>
            </a:r>
            <a:r>
              <a:rPr lang="en-US" dirty="0"/>
              <a:t> in a triangle is represented as the edge weight</a:t>
            </a:r>
          </a:p>
        </p:txBody>
      </p:sp>
      <p:sp>
        <p:nvSpPr>
          <p:cNvPr id="4" name="Slide Number Placeholder 3"/>
          <p:cNvSpPr>
            <a:spLocks noGrp="1"/>
          </p:cNvSpPr>
          <p:nvPr>
            <p:ph type="sldNum" sz="quarter" idx="10"/>
          </p:nvPr>
        </p:nvSpPr>
        <p:spPr/>
        <p:txBody>
          <a:bodyPr/>
          <a:lstStyle/>
          <a:p>
            <a:fld id="{3E17F7DD-F587-4A98-852C-30418DA69515}" type="slidenum">
              <a:rPr lang="en-US" smtClean="0"/>
              <a:t>9</a:t>
            </a:fld>
            <a:endParaRPr lang="en-US"/>
          </a:p>
        </p:txBody>
      </p:sp>
    </p:spTree>
    <p:extLst>
      <p:ext uri="{BB962C8B-B14F-4D97-AF65-F5344CB8AC3E}">
        <p14:creationId xmlns:p14="http://schemas.microsoft.com/office/powerpoint/2010/main" val="16534367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6" name="Rectangle 5"/>
          <p:cNvSpPr/>
          <p:nvPr userDrawn="1"/>
        </p:nvSpPr>
        <p:spPr>
          <a:xfrm>
            <a:off x="4302329" y="2860001"/>
            <a:ext cx="576292" cy="579728"/>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Title 1"/>
          <p:cNvSpPr>
            <a:spLocks noGrp="1"/>
          </p:cNvSpPr>
          <p:nvPr>
            <p:ph type="title"/>
          </p:nvPr>
        </p:nvSpPr>
        <p:spPr>
          <a:xfrm>
            <a:off x="457200" y="790436"/>
            <a:ext cx="8229600" cy="857250"/>
          </a:xfrm>
        </p:spPr>
        <p:txBody>
          <a:bodyPr/>
          <a:lstStyle>
            <a:lvl1pPr algn="ctr">
              <a:defRPr>
                <a:solidFill>
                  <a:srgbClr val="3B3C3E"/>
                </a:solidFill>
              </a:defRPr>
            </a:lvl1pPr>
          </a:lstStyle>
          <a:p>
            <a:r>
              <a:rPr lang="en-US" dirty="0"/>
              <a:t>Click to edit Master title style</a:t>
            </a:r>
          </a:p>
        </p:txBody>
      </p:sp>
      <p:sp>
        <p:nvSpPr>
          <p:cNvPr id="5" name="Subtitle 2"/>
          <p:cNvSpPr>
            <a:spLocks noGrp="1"/>
          </p:cNvSpPr>
          <p:nvPr>
            <p:ph type="subTitle" idx="1"/>
          </p:nvPr>
        </p:nvSpPr>
        <p:spPr>
          <a:xfrm>
            <a:off x="1371600" y="1723725"/>
            <a:ext cx="6400800" cy="917756"/>
          </a:xfrm>
        </p:spPr>
        <p:txBody>
          <a:bodyPr/>
          <a:lstStyle>
            <a:lvl1pPr marL="0" indent="0" algn="ctr">
              <a:buNone/>
              <a:defRPr>
                <a:solidFill>
                  <a:srgbClr val="3B3C3E"/>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7" name="Rectangle 6"/>
          <p:cNvSpPr/>
          <p:nvPr userDrawn="1"/>
        </p:nvSpPr>
        <p:spPr>
          <a:xfrm>
            <a:off x="0" y="4747654"/>
            <a:ext cx="9144000" cy="395846"/>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descr="UT_logo_RGB.eps"/>
          <p:cNvPicPr>
            <a:picLocks noChangeAspect="1"/>
          </p:cNvPicPr>
          <p:nvPr userDrawn="1"/>
        </p:nvPicPr>
        <p:blipFill rotWithShape="1">
          <a:blip r:embed="rId2" cstate="screen">
            <a:extLst>
              <a:ext uri="{28A0092B-C50C-407E-A947-70E740481C1C}">
                <a14:useLocalDpi xmlns:a14="http://schemas.microsoft.com/office/drawing/2010/main"/>
              </a:ext>
            </a:extLst>
          </a:blip>
          <a:srcRect l="-1" t="-7063" r="-4562" b="-7766"/>
          <a:stretch/>
        </p:blipFill>
        <p:spPr>
          <a:xfrm>
            <a:off x="3615775" y="2834640"/>
            <a:ext cx="2039112" cy="1417320"/>
          </a:xfrm>
          <a:prstGeom prst="rect">
            <a:avLst/>
          </a:prstGeom>
        </p:spPr>
      </p:pic>
    </p:spTree>
    <p:extLst>
      <p:ext uri="{BB962C8B-B14F-4D97-AF65-F5344CB8AC3E}">
        <p14:creationId xmlns:p14="http://schemas.microsoft.com/office/powerpoint/2010/main" val="3461190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normAutofit/>
          </a:bodyPr>
          <a:lstStyle>
            <a:lvl1pPr algn="l">
              <a:defRPr sz="2800" b="1" cap="all"/>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F5BA7003-00DC-104B-92AD-B7A90026C1F9}"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2332366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range Section Header">
    <p:bg>
      <p:bgPr>
        <a:solidFill>
          <a:srgbClr val="FF8200"/>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5BA7003-00DC-104B-92AD-B7A90026C1F9}" type="datetimeFigureOut">
              <a:rPr lang="en-US" smtClean="0"/>
              <a:pPr/>
              <a:t>12/1/2017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1C7006-7120-F341-A188-F97DDD913081}" type="slidenum">
              <a:rPr lang="en-US" smtClean="0"/>
              <a:pPr/>
              <a:t>‹#›</a:t>
            </a:fld>
            <a:endParaRPr lang="en-US" dirty="0"/>
          </a:p>
        </p:txBody>
      </p:sp>
      <p:sp>
        <p:nvSpPr>
          <p:cNvPr id="6" name="Title 1"/>
          <p:cNvSpPr>
            <a:spLocks noGrp="1"/>
          </p:cNvSpPr>
          <p:nvPr>
            <p:ph type="title"/>
          </p:nvPr>
        </p:nvSpPr>
        <p:spPr>
          <a:xfrm>
            <a:off x="722313" y="3305176"/>
            <a:ext cx="7772400" cy="1021556"/>
          </a:xfrm>
        </p:spPr>
        <p:txBody>
          <a:bodyPr anchor="t">
            <a:normAutofit/>
          </a:bodyPr>
          <a:lstStyle>
            <a:lvl1pPr algn="l">
              <a:defRPr sz="2800" b="1" cap="all">
                <a:solidFill>
                  <a:schemeClr val="bg1"/>
                </a:solidFill>
              </a:defRPr>
            </a:lvl1pPr>
          </a:lstStyle>
          <a:p>
            <a:r>
              <a:rPr lang="en-US" dirty="0"/>
              <a:t>Click to edit Master title style</a:t>
            </a:r>
          </a:p>
        </p:txBody>
      </p:sp>
      <p:sp>
        <p:nvSpPr>
          <p:cNvPr id="7" name="Text Placeholder 2"/>
          <p:cNvSpPr>
            <a:spLocks noGrp="1"/>
          </p:cNvSpPr>
          <p:nvPr>
            <p:ph type="body" idx="1"/>
          </p:nvPr>
        </p:nvSpPr>
        <p:spPr>
          <a:xfrm>
            <a:off x="722313" y="2180035"/>
            <a:ext cx="7772400" cy="1125140"/>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1347444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BA7003-00DC-104B-92AD-B7A90026C1F9}"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31535550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5BA7003-00DC-104B-92AD-B7A90026C1F9}" type="datetimeFigureOut">
              <a:rPr lang="en-US" smtClean="0"/>
              <a:t>12/1/2017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42241545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BA7003-00DC-104B-92AD-B7A90026C1F9}" type="datetimeFigureOut">
              <a:rPr lang="en-US" smtClean="0"/>
              <a:t>12/1/2017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36046577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ctr">
              <a:defRPr sz="2000" b="1">
                <a:solidFill>
                  <a:srgbClr val="3B3C3E"/>
                </a:solidFill>
              </a:defRPr>
            </a:lvl1pPr>
          </a:lstStyle>
          <a:p>
            <a:r>
              <a:rPr lang="en-US" dirty="0"/>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025504"/>
            <a:ext cx="5486400" cy="603647"/>
          </a:xfrm>
        </p:spPr>
        <p:txBody>
          <a:bodyPr/>
          <a:lstStyle>
            <a:lvl1pPr marL="0" indent="0" algn="ctr">
              <a:buNone/>
              <a:defRPr sz="1400">
                <a:solidFill>
                  <a:srgbClr val="3B3C3E"/>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a:xfrm>
            <a:off x="457200" y="4767264"/>
            <a:ext cx="1009650" cy="273844"/>
          </a:xfrm>
          <a:prstGeom prst="rect">
            <a:avLst/>
          </a:prstGeom>
        </p:spPr>
        <p:txBody>
          <a:bodyPr/>
          <a:lstStyle/>
          <a:p>
            <a:fld id="{F5BA7003-00DC-104B-92AD-B7A90026C1F9}" type="datetimeFigureOut">
              <a:rPr lang="en-US" smtClean="0"/>
              <a:t>12/1/2017</a:t>
            </a:fld>
            <a:endParaRPr lang="en-US" dirty="0"/>
          </a:p>
        </p:txBody>
      </p:sp>
      <p:sp>
        <p:nvSpPr>
          <p:cNvPr id="6" name="Footer Placeholder 5"/>
          <p:cNvSpPr>
            <a:spLocks noGrp="1"/>
          </p:cNvSpPr>
          <p:nvPr>
            <p:ph type="ftr" sz="quarter" idx="11"/>
          </p:nvPr>
        </p:nvSpPr>
        <p:spPr>
          <a:xfrm>
            <a:off x="1466850" y="4767264"/>
            <a:ext cx="2895600" cy="273844"/>
          </a:xfrm>
          <a:prstGeom prst="rect">
            <a:avLst/>
          </a:prstGeom>
        </p:spPr>
        <p:txBody>
          <a:bodyPr/>
          <a:lstStyle/>
          <a:p>
            <a:endParaRPr lang="en-US" dirty="0"/>
          </a:p>
        </p:txBody>
      </p:sp>
      <p:sp>
        <p:nvSpPr>
          <p:cNvPr id="7" name="Slide Number Placeholder 6"/>
          <p:cNvSpPr>
            <a:spLocks noGrp="1"/>
          </p:cNvSpPr>
          <p:nvPr>
            <p:ph type="sldNum" sz="quarter" idx="12"/>
          </p:nvPr>
        </p:nvSpPr>
        <p:spPr>
          <a:xfrm>
            <a:off x="4362450" y="4767264"/>
            <a:ext cx="2133600" cy="273844"/>
          </a:xfrm>
          <a:prstGeom prst="rect">
            <a:avLst/>
          </a:prstGeom>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16039731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One Large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4767264"/>
            <a:ext cx="1009650" cy="273844"/>
          </a:xfrm>
          <a:prstGeom prst="rect">
            <a:avLst/>
          </a:prstGeom>
        </p:spPr>
        <p:txBody>
          <a:bodyPr/>
          <a:lstStyle/>
          <a:p>
            <a:fld id="{4B469F6A-6969-FD40-8D37-C59213B3D641}" type="datetimeFigureOut">
              <a:rPr lang="en-US" smtClean="0"/>
              <a:pPr/>
              <a:t>12/1/2017</a:t>
            </a:fld>
            <a:endParaRPr lang="en-US" dirty="0"/>
          </a:p>
        </p:txBody>
      </p:sp>
      <p:sp>
        <p:nvSpPr>
          <p:cNvPr id="4" name="Footer Placeholder 3"/>
          <p:cNvSpPr>
            <a:spLocks noGrp="1"/>
          </p:cNvSpPr>
          <p:nvPr>
            <p:ph type="ftr" sz="quarter" idx="11"/>
          </p:nvPr>
        </p:nvSpPr>
        <p:spPr>
          <a:xfrm>
            <a:off x="3124200" y="4767264"/>
            <a:ext cx="2895600" cy="273844"/>
          </a:xfrm>
          <a:prstGeom prst="rect">
            <a:avLst/>
          </a:prstGeom>
        </p:spPr>
        <p:txBody>
          <a:bodyPr/>
          <a:lstStyle/>
          <a:p>
            <a:endParaRPr lang="en-US" dirty="0"/>
          </a:p>
        </p:txBody>
      </p:sp>
      <p:sp>
        <p:nvSpPr>
          <p:cNvPr id="5" name="Slide Number Placeholder 4"/>
          <p:cNvSpPr>
            <a:spLocks noGrp="1"/>
          </p:cNvSpPr>
          <p:nvPr>
            <p:ph type="sldNum" sz="quarter" idx="12"/>
          </p:nvPr>
        </p:nvSpPr>
        <p:spPr>
          <a:xfrm>
            <a:off x="6553200" y="4767264"/>
            <a:ext cx="2133600" cy="273844"/>
          </a:xfrm>
          <a:prstGeom prst="rect">
            <a:avLst/>
          </a:prstGeom>
        </p:spPr>
        <p:txBody>
          <a:bodyPr/>
          <a:lstStyle/>
          <a:p>
            <a:fld id="{995FC0D8-608D-084B-A5CE-4343663DF3B8}" type="slidenum">
              <a:rPr lang="en-US" smtClean="0"/>
              <a:pPr/>
              <a:t>‹#›</a:t>
            </a:fld>
            <a:endParaRPr lang="en-US" dirty="0"/>
          </a:p>
        </p:txBody>
      </p:sp>
      <p:sp>
        <p:nvSpPr>
          <p:cNvPr id="6" name="Picture Placeholder 2"/>
          <p:cNvSpPr>
            <a:spLocks noGrp="1"/>
          </p:cNvSpPr>
          <p:nvPr>
            <p:ph type="pic" idx="1"/>
          </p:nvPr>
        </p:nvSpPr>
        <p:spPr>
          <a:xfrm>
            <a:off x="0" y="0"/>
            <a:ext cx="9144000" cy="5143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Tree>
    <p:extLst>
      <p:ext uri="{BB962C8B-B14F-4D97-AF65-F5344CB8AC3E}">
        <p14:creationId xmlns:p14="http://schemas.microsoft.com/office/powerpoint/2010/main" val="32884114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arge Photo with Overlaid Title">
    <p:spTree>
      <p:nvGrpSpPr>
        <p:cNvPr id="1" name=""/>
        <p:cNvGrpSpPr/>
        <p:nvPr/>
      </p:nvGrpSpPr>
      <p:grpSpPr>
        <a:xfrm>
          <a:off x="0" y="0"/>
          <a:ext cx="0" cy="0"/>
          <a:chOff x="0" y="0"/>
          <a:chExt cx="0" cy="0"/>
        </a:xfrm>
      </p:grpSpPr>
      <p:sp>
        <p:nvSpPr>
          <p:cNvPr id="6" name="Picture Placeholder 2"/>
          <p:cNvSpPr>
            <a:spLocks noGrp="1"/>
          </p:cNvSpPr>
          <p:nvPr>
            <p:ph type="pic" idx="1"/>
          </p:nvPr>
        </p:nvSpPr>
        <p:spPr>
          <a:xfrm>
            <a:off x="0" y="0"/>
            <a:ext cx="9144000" cy="5143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hasCustomPrompt="1"/>
          </p:nvPr>
        </p:nvSpPr>
        <p:spPr>
          <a:xfrm>
            <a:off x="457200" y="1934766"/>
            <a:ext cx="8229600" cy="857250"/>
          </a:xfrm>
        </p:spPr>
        <p:txBody>
          <a:bodyPr>
            <a:normAutofit/>
          </a:bodyPr>
          <a:lstStyle>
            <a:lvl1pPr algn="ctr">
              <a:defRPr sz="4000" b="1" spc="0">
                <a:solidFill>
                  <a:schemeClr val="bg1"/>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fld id="{F5BA7003-00DC-104B-92AD-B7A90026C1F9}" type="datetimeFigureOut">
              <a:rPr lang="en-US" smtClean="0"/>
              <a:pPr/>
              <a:t>12/1/2017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32051728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Photo Collag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4767264"/>
            <a:ext cx="1009650" cy="273844"/>
          </a:xfrm>
          <a:prstGeom prst="rect">
            <a:avLst/>
          </a:prstGeom>
        </p:spPr>
        <p:txBody>
          <a:bodyPr/>
          <a:lstStyle/>
          <a:p>
            <a:fld id="{4B469F6A-6969-FD40-8D37-C59213B3D641}" type="datetimeFigureOut">
              <a:rPr lang="en-US" smtClean="0"/>
              <a:pPr/>
              <a:t>12/1/2017</a:t>
            </a:fld>
            <a:endParaRPr lang="en-US" dirty="0"/>
          </a:p>
        </p:txBody>
      </p:sp>
      <p:sp>
        <p:nvSpPr>
          <p:cNvPr id="4" name="Footer Placeholder 3"/>
          <p:cNvSpPr>
            <a:spLocks noGrp="1"/>
          </p:cNvSpPr>
          <p:nvPr>
            <p:ph type="ftr" sz="quarter" idx="11"/>
          </p:nvPr>
        </p:nvSpPr>
        <p:spPr>
          <a:xfrm>
            <a:off x="1466850" y="4767264"/>
            <a:ext cx="2895600" cy="273844"/>
          </a:xfrm>
          <a:prstGeom prst="rect">
            <a:avLst/>
          </a:prstGeom>
        </p:spPr>
        <p:txBody>
          <a:bodyPr/>
          <a:lstStyle/>
          <a:p>
            <a:endParaRPr lang="en-US" dirty="0"/>
          </a:p>
        </p:txBody>
      </p:sp>
      <p:sp>
        <p:nvSpPr>
          <p:cNvPr id="5" name="Slide Number Placeholder 4"/>
          <p:cNvSpPr>
            <a:spLocks noGrp="1"/>
          </p:cNvSpPr>
          <p:nvPr>
            <p:ph type="sldNum" sz="quarter" idx="12"/>
          </p:nvPr>
        </p:nvSpPr>
        <p:spPr>
          <a:xfrm>
            <a:off x="4362450" y="4767264"/>
            <a:ext cx="2133600" cy="273844"/>
          </a:xfrm>
          <a:prstGeom prst="rect">
            <a:avLst/>
          </a:prstGeom>
        </p:spPr>
        <p:txBody>
          <a:bodyPr/>
          <a:lstStyle/>
          <a:p>
            <a:fld id="{995FC0D8-608D-084B-A5CE-4343663DF3B8}" type="slidenum">
              <a:rPr lang="en-US" smtClean="0"/>
              <a:pPr/>
              <a:t>‹#›</a:t>
            </a:fld>
            <a:endParaRPr lang="en-US" dirty="0"/>
          </a:p>
        </p:txBody>
      </p:sp>
      <p:sp>
        <p:nvSpPr>
          <p:cNvPr id="6" name="Picture Placeholder 4"/>
          <p:cNvSpPr>
            <a:spLocks noGrp="1"/>
          </p:cNvSpPr>
          <p:nvPr>
            <p:ph type="pic" idx="1"/>
          </p:nvPr>
        </p:nvSpPr>
        <p:spPr>
          <a:xfrm>
            <a:off x="277908" y="1773936"/>
            <a:ext cx="4240119" cy="2883952"/>
          </a:xfrm>
        </p:spPr>
      </p:sp>
      <p:sp>
        <p:nvSpPr>
          <p:cNvPr id="7" name="Picture Placeholder 6"/>
          <p:cNvSpPr>
            <a:spLocks noGrp="1"/>
          </p:cNvSpPr>
          <p:nvPr>
            <p:ph type="pic" sz="quarter" idx="13"/>
          </p:nvPr>
        </p:nvSpPr>
        <p:spPr>
          <a:xfrm>
            <a:off x="277905" y="171450"/>
            <a:ext cx="2057400" cy="1529334"/>
          </a:xfrm>
        </p:spPr>
      </p:sp>
      <p:sp>
        <p:nvSpPr>
          <p:cNvPr id="8" name="Picture Placeholder 7"/>
          <p:cNvSpPr>
            <a:spLocks noGrp="1"/>
          </p:cNvSpPr>
          <p:nvPr>
            <p:ph type="pic" sz="quarter" idx="14"/>
          </p:nvPr>
        </p:nvSpPr>
        <p:spPr>
          <a:xfrm>
            <a:off x="2460625" y="171450"/>
            <a:ext cx="2057400" cy="1529334"/>
          </a:xfrm>
        </p:spPr>
      </p:sp>
      <p:sp>
        <p:nvSpPr>
          <p:cNvPr id="10" name="Title 1"/>
          <p:cNvSpPr>
            <a:spLocks noGrp="1"/>
          </p:cNvSpPr>
          <p:nvPr>
            <p:ph type="title"/>
          </p:nvPr>
        </p:nvSpPr>
        <p:spPr>
          <a:xfrm>
            <a:off x="4990444" y="563945"/>
            <a:ext cx="3799498" cy="1191695"/>
          </a:xfrm>
        </p:spPr>
        <p:txBody>
          <a:bodyPr anchor="b"/>
          <a:lstStyle>
            <a:lvl1pPr algn="ctr">
              <a:defRPr sz="2000" b="1">
                <a:solidFill>
                  <a:schemeClr val="tx1"/>
                </a:solidFill>
              </a:defRPr>
            </a:lvl1pPr>
          </a:lstStyle>
          <a:p>
            <a:r>
              <a:rPr lang="en-US" dirty="0"/>
              <a:t>Click to edit Master title style</a:t>
            </a:r>
          </a:p>
        </p:txBody>
      </p:sp>
      <p:sp>
        <p:nvSpPr>
          <p:cNvPr id="11" name="Text Placeholder 3"/>
          <p:cNvSpPr>
            <a:spLocks noGrp="1"/>
          </p:cNvSpPr>
          <p:nvPr>
            <p:ph type="body" sz="half" idx="2"/>
          </p:nvPr>
        </p:nvSpPr>
        <p:spPr>
          <a:xfrm>
            <a:off x="4990444" y="1755639"/>
            <a:ext cx="3799498" cy="2902250"/>
          </a:xfrm>
        </p:spPr>
        <p:txBody>
          <a:bodyPr/>
          <a:lstStyle>
            <a:lvl1pPr marL="0" indent="0" algn="ctr">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0807534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ix Photo Collag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4767264"/>
            <a:ext cx="1009650" cy="273844"/>
          </a:xfrm>
          <a:prstGeom prst="rect">
            <a:avLst/>
          </a:prstGeom>
        </p:spPr>
        <p:txBody>
          <a:bodyPr/>
          <a:lstStyle/>
          <a:p>
            <a:fld id="{4B469F6A-6969-FD40-8D37-C59213B3D641}" type="datetimeFigureOut">
              <a:rPr lang="en-US" smtClean="0"/>
              <a:pPr/>
              <a:t>12/1/2017</a:t>
            </a:fld>
            <a:endParaRPr lang="en-US" dirty="0"/>
          </a:p>
        </p:txBody>
      </p:sp>
      <p:sp>
        <p:nvSpPr>
          <p:cNvPr id="4" name="Footer Placeholder 3"/>
          <p:cNvSpPr>
            <a:spLocks noGrp="1"/>
          </p:cNvSpPr>
          <p:nvPr>
            <p:ph type="ftr" sz="quarter" idx="11"/>
          </p:nvPr>
        </p:nvSpPr>
        <p:spPr>
          <a:xfrm>
            <a:off x="1466850" y="4767264"/>
            <a:ext cx="2895600" cy="273844"/>
          </a:xfrm>
          <a:prstGeom prst="rect">
            <a:avLst/>
          </a:prstGeom>
        </p:spPr>
        <p:txBody>
          <a:bodyPr/>
          <a:lstStyle/>
          <a:p>
            <a:endParaRPr lang="en-US" dirty="0"/>
          </a:p>
        </p:txBody>
      </p:sp>
      <p:sp>
        <p:nvSpPr>
          <p:cNvPr id="5" name="Slide Number Placeholder 4"/>
          <p:cNvSpPr>
            <a:spLocks noGrp="1"/>
          </p:cNvSpPr>
          <p:nvPr>
            <p:ph type="sldNum" sz="quarter" idx="12"/>
          </p:nvPr>
        </p:nvSpPr>
        <p:spPr>
          <a:xfrm>
            <a:off x="4362450" y="4767264"/>
            <a:ext cx="2133600" cy="273844"/>
          </a:xfrm>
          <a:prstGeom prst="rect">
            <a:avLst/>
          </a:prstGeom>
        </p:spPr>
        <p:txBody>
          <a:bodyPr/>
          <a:lstStyle/>
          <a:p>
            <a:fld id="{995FC0D8-608D-084B-A5CE-4343663DF3B8}" type="slidenum">
              <a:rPr lang="en-US" smtClean="0"/>
              <a:pPr/>
              <a:t>‹#›</a:t>
            </a:fld>
            <a:endParaRPr lang="en-US" dirty="0"/>
          </a:p>
        </p:txBody>
      </p:sp>
      <p:sp>
        <p:nvSpPr>
          <p:cNvPr id="6" name="Picture Placeholder 4"/>
          <p:cNvSpPr>
            <a:spLocks noGrp="1"/>
          </p:cNvSpPr>
          <p:nvPr>
            <p:ph type="pic" idx="1"/>
          </p:nvPr>
        </p:nvSpPr>
        <p:spPr>
          <a:xfrm>
            <a:off x="277908" y="1773936"/>
            <a:ext cx="4240119" cy="2883952"/>
          </a:xfrm>
        </p:spPr>
      </p:sp>
      <p:sp>
        <p:nvSpPr>
          <p:cNvPr id="7" name="Picture Placeholder 6"/>
          <p:cNvSpPr>
            <a:spLocks noGrp="1"/>
          </p:cNvSpPr>
          <p:nvPr>
            <p:ph type="pic" sz="quarter" idx="13"/>
          </p:nvPr>
        </p:nvSpPr>
        <p:spPr>
          <a:xfrm>
            <a:off x="277905" y="171450"/>
            <a:ext cx="2057400" cy="1529334"/>
          </a:xfrm>
        </p:spPr>
      </p:sp>
      <p:sp>
        <p:nvSpPr>
          <p:cNvPr id="8" name="Picture Placeholder 7"/>
          <p:cNvSpPr>
            <a:spLocks noGrp="1"/>
          </p:cNvSpPr>
          <p:nvPr>
            <p:ph type="pic" sz="quarter" idx="14"/>
          </p:nvPr>
        </p:nvSpPr>
        <p:spPr>
          <a:xfrm>
            <a:off x="2460625" y="171450"/>
            <a:ext cx="2057400" cy="1529334"/>
          </a:xfrm>
        </p:spPr>
      </p:sp>
      <p:sp>
        <p:nvSpPr>
          <p:cNvPr id="9" name="Picture Placeholder 4"/>
          <p:cNvSpPr>
            <a:spLocks noGrp="1"/>
          </p:cNvSpPr>
          <p:nvPr>
            <p:ph type="pic" idx="15"/>
          </p:nvPr>
        </p:nvSpPr>
        <p:spPr>
          <a:xfrm>
            <a:off x="4670427" y="171450"/>
            <a:ext cx="4240119" cy="2883952"/>
          </a:xfrm>
        </p:spPr>
      </p:sp>
      <p:sp>
        <p:nvSpPr>
          <p:cNvPr id="10" name="Picture Placeholder 6"/>
          <p:cNvSpPr>
            <a:spLocks noGrp="1"/>
          </p:cNvSpPr>
          <p:nvPr>
            <p:ph type="pic" sz="quarter" idx="16"/>
          </p:nvPr>
        </p:nvSpPr>
        <p:spPr>
          <a:xfrm>
            <a:off x="4670424" y="3131933"/>
            <a:ext cx="2057400" cy="1529334"/>
          </a:xfrm>
        </p:spPr>
      </p:sp>
      <p:sp>
        <p:nvSpPr>
          <p:cNvPr id="11" name="Picture Placeholder 7"/>
          <p:cNvSpPr>
            <a:spLocks noGrp="1"/>
          </p:cNvSpPr>
          <p:nvPr>
            <p:ph type="pic" sz="quarter" idx="17"/>
          </p:nvPr>
        </p:nvSpPr>
        <p:spPr>
          <a:xfrm>
            <a:off x="6853144" y="3131933"/>
            <a:ext cx="2057400" cy="1529334"/>
          </a:xfrm>
        </p:spPr>
      </p:sp>
    </p:spTree>
    <p:extLst>
      <p:ext uri="{BB962C8B-B14F-4D97-AF65-F5344CB8AC3E}">
        <p14:creationId xmlns:p14="http://schemas.microsoft.com/office/powerpoint/2010/main" val="158947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Big Orange">
    <p:bg>
      <p:bgPr>
        <a:solidFill>
          <a:srgbClr val="FF82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087419"/>
            <a:ext cx="8229600" cy="857250"/>
          </a:xfrm>
        </p:spPr>
        <p:txBody>
          <a:bodyPr/>
          <a:lstStyle>
            <a:lvl1pPr algn="ctr">
              <a:defRPr>
                <a:solidFill>
                  <a:schemeClr val="bg1"/>
                </a:solidFill>
              </a:defRPr>
            </a:lvl1pPr>
          </a:lstStyle>
          <a:p>
            <a:r>
              <a:rPr lang="en-US" dirty="0"/>
              <a:t>Click to edit Master title style</a:t>
            </a:r>
          </a:p>
        </p:txBody>
      </p:sp>
      <p:sp>
        <p:nvSpPr>
          <p:cNvPr id="4" name="Subtitle 2"/>
          <p:cNvSpPr>
            <a:spLocks noGrp="1"/>
          </p:cNvSpPr>
          <p:nvPr>
            <p:ph type="subTitle" idx="1"/>
          </p:nvPr>
        </p:nvSpPr>
        <p:spPr>
          <a:xfrm>
            <a:off x="1371600" y="2020708"/>
            <a:ext cx="6400800" cy="917756"/>
          </a:xfrm>
        </p:spPr>
        <p:txBody>
          <a:bodyPr/>
          <a:lstStyle>
            <a:lvl1pPr marL="0" indent="0" algn="ct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5" name="Picture 4" descr="UT_logo_KNOCKOUT.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589179" y="3015970"/>
            <a:ext cx="1965643" cy="1318723"/>
          </a:xfrm>
          <a:prstGeom prst="rect">
            <a:avLst/>
          </a:prstGeom>
        </p:spPr>
      </p:pic>
    </p:spTree>
    <p:extLst>
      <p:ext uri="{BB962C8B-B14F-4D97-AF65-F5344CB8AC3E}">
        <p14:creationId xmlns:p14="http://schemas.microsoft.com/office/powerpoint/2010/main" val="15705723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
            <a:ext cx="7772400" cy="671513"/>
          </a:xfrm>
        </p:spPr>
        <p:txBody>
          <a:bodyPr>
            <a:normAutofit/>
          </a:bodyPr>
          <a:lstStyle>
            <a:lvl1pPr>
              <a:defRPr sz="2400"/>
            </a:lvl1pPr>
          </a:lstStyle>
          <a:p>
            <a:r>
              <a:rPr lang="en-US" dirty="0"/>
              <a:t>Click to edit Master title style</a:t>
            </a:r>
          </a:p>
        </p:txBody>
      </p:sp>
      <p:sp>
        <p:nvSpPr>
          <p:cNvPr id="4" name="Date Placeholder 3"/>
          <p:cNvSpPr>
            <a:spLocks noGrp="1"/>
          </p:cNvSpPr>
          <p:nvPr>
            <p:ph type="dt" sz="half" idx="10"/>
          </p:nvPr>
        </p:nvSpPr>
        <p:spPr>
          <a:xfrm>
            <a:off x="457200" y="4767264"/>
            <a:ext cx="1280302" cy="273844"/>
          </a:xfrm>
          <a:prstGeom prst="rect">
            <a:avLst/>
          </a:prstGeom>
        </p:spPr>
        <p:txBody>
          <a:bodyPr/>
          <a:lstStyle/>
          <a:p>
            <a:fld id="{CB016D1E-C240-F54C-B964-4E8AE0DA4492}" type="datetimeFigureOut">
              <a:rPr lang="en-US" smtClean="0"/>
              <a:t>12/1/2017</a:t>
            </a:fld>
            <a:endParaRPr lang="en-US"/>
          </a:p>
        </p:txBody>
      </p:sp>
      <p:sp>
        <p:nvSpPr>
          <p:cNvPr id="5" name="Footer Placeholder 4"/>
          <p:cNvSpPr>
            <a:spLocks noGrp="1"/>
          </p:cNvSpPr>
          <p:nvPr>
            <p:ph type="ftr" sz="quarter" idx="11"/>
          </p:nvPr>
        </p:nvSpPr>
        <p:spPr>
          <a:xfrm>
            <a:off x="1737502" y="4767264"/>
            <a:ext cx="2895600" cy="273844"/>
          </a:xfrm>
          <a:prstGeom prst="rect">
            <a:avLst/>
          </a:prstGeom>
        </p:spPr>
        <p:txBody>
          <a:bodyPr/>
          <a:lstStyle/>
          <a:p>
            <a:endParaRPr lang="en-US" dirty="0"/>
          </a:p>
        </p:txBody>
      </p:sp>
      <p:sp>
        <p:nvSpPr>
          <p:cNvPr id="6" name="Slide Number Placeholder 5"/>
          <p:cNvSpPr>
            <a:spLocks noGrp="1"/>
          </p:cNvSpPr>
          <p:nvPr>
            <p:ph type="sldNum" sz="quarter" idx="12"/>
          </p:nvPr>
        </p:nvSpPr>
        <p:spPr>
          <a:xfrm>
            <a:off x="4633102" y="4767264"/>
            <a:ext cx="2133600" cy="273844"/>
          </a:xfrm>
          <a:prstGeom prst="rect">
            <a:avLst/>
          </a:prstGeom>
        </p:spPr>
        <p:txBody>
          <a:bodyPr/>
          <a:lstStyle/>
          <a:p>
            <a:fld id="{1246A90C-EDD6-534A-836B-F35EA6B6A503}" type="slidenum">
              <a:rPr lang="en-US" smtClean="0"/>
              <a:t>‹#›</a:t>
            </a:fld>
            <a:endParaRPr lang="en-US"/>
          </a:p>
        </p:txBody>
      </p:sp>
      <p:sp>
        <p:nvSpPr>
          <p:cNvPr id="10" name="Chart Placeholder 9"/>
          <p:cNvSpPr>
            <a:spLocks noGrp="1"/>
          </p:cNvSpPr>
          <p:nvPr>
            <p:ph type="chart" sz="quarter" idx="13"/>
          </p:nvPr>
        </p:nvSpPr>
        <p:spPr>
          <a:xfrm>
            <a:off x="685800" y="847726"/>
            <a:ext cx="7772400" cy="3776663"/>
          </a:xfrm>
        </p:spPr>
        <p:txBody>
          <a:bodyPr/>
          <a:lstStyle>
            <a:lvl1pPr>
              <a:defRPr>
                <a:solidFill>
                  <a:schemeClr val="tx1"/>
                </a:solidFill>
              </a:defRPr>
            </a:lvl1pPr>
          </a:lstStyle>
          <a:p>
            <a:endParaRPr lang="en-US" dirty="0"/>
          </a:p>
        </p:txBody>
      </p:sp>
    </p:spTree>
    <p:extLst>
      <p:ext uri="{BB962C8B-B14F-4D97-AF65-F5344CB8AC3E}">
        <p14:creationId xmlns:p14="http://schemas.microsoft.com/office/powerpoint/2010/main" val="3315191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Big Logo">
    <p:spTree>
      <p:nvGrpSpPr>
        <p:cNvPr id="1" name=""/>
        <p:cNvGrpSpPr/>
        <p:nvPr/>
      </p:nvGrpSpPr>
      <p:grpSpPr>
        <a:xfrm>
          <a:off x="0" y="0"/>
          <a:ext cx="0" cy="0"/>
          <a:chOff x="0" y="0"/>
          <a:chExt cx="0" cy="0"/>
        </a:xfrm>
      </p:grpSpPr>
      <p:sp>
        <p:nvSpPr>
          <p:cNvPr id="6" name="Rectangle 5"/>
          <p:cNvSpPr/>
          <p:nvPr userDrawn="1"/>
        </p:nvSpPr>
        <p:spPr>
          <a:xfrm>
            <a:off x="0" y="3495910"/>
            <a:ext cx="9144000" cy="1647591"/>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ubtitle 2"/>
          <p:cNvSpPr>
            <a:spLocks noGrp="1"/>
          </p:cNvSpPr>
          <p:nvPr>
            <p:ph type="subTitle" idx="1"/>
          </p:nvPr>
        </p:nvSpPr>
        <p:spPr>
          <a:xfrm>
            <a:off x="1371600" y="161802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1" name="Title 1"/>
          <p:cNvSpPr>
            <a:spLocks noGrp="1"/>
          </p:cNvSpPr>
          <p:nvPr>
            <p:ph type="ctrTitle"/>
          </p:nvPr>
        </p:nvSpPr>
        <p:spPr>
          <a:xfrm>
            <a:off x="685800" y="297534"/>
            <a:ext cx="7772400" cy="1102519"/>
          </a:xfrm>
        </p:spPr>
        <p:txBody>
          <a:bodyPr/>
          <a:lstStyle>
            <a:lvl1pPr algn="ctr">
              <a:defRPr/>
            </a:lvl1pPr>
          </a:lstStyle>
          <a:p>
            <a:r>
              <a:rPr lang="en-US" dirty="0"/>
              <a:t>Click to edit Master title style</a:t>
            </a:r>
          </a:p>
        </p:txBody>
      </p:sp>
      <p:pic>
        <p:nvPicPr>
          <p:cNvPr id="8" name="Picture 7" descr="UT_logo_KNOCKOUT.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78724" y="3742520"/>
            <a:ext cx="1598055" cy="1072113"/>
          </a:xfrm>
          <a:prstGeom prst="rect">
            <a:avLst/>
          </a:prstGeom>
        </p:spPr>
      </p:pic>
    </p:spTree>
    <p:extLst>
      <p:ext uri="{BB962C8B-B14F-4D97-AF65-F5344CB8AC3E}">
        <p14:creationId xmlns:p14="http://schemas.microsoft.com/office/powerpoint/2010/main" val="4187791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Minimal Identity">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94389"/>
            <a:ext cx="7772400" cy="1102519"/>
          </a:xfrm>
        </p:spPr>
        <p:txBody>
          <a:bodyPr/>
          <a:lstStyle/>
          <a:p>
            <a:r>
              <a:rPr lang="en-US" dirty="0"/>
              <a:t>Click to edit Master title style</a:t>
            </a:r>
          </a:p>
        </p:txBody>
      </p:sp>
      <p:sp>
        <p:nvSpPr>
          <p:cNvPr id="3" name="Subtitle 2"/>
          <p:cNvSpPr>
            <a:spLocks noGrp="1"/>
          </p:cNvSpPr>
          <p:nvPr>
            <p:ph type="subTitle" idx="1"/>
          </p:nvPr>
        </p:nvSpPr>
        <p:spPr>
          <a:xfrm>
            <a:off x="1371600" y="2311219"/>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7" name="Rectangle 6"/>
          <p:cNvSpPr/>
          <p:nvPr userDrawn="1"/>
        </p:nvSpPr>
        <p:spPr>
          <a:xfrm>
            <a:off x="0" y="4637997"/>
            <a:ext cx="9144000" cy="50550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descr="UT_logo_RIGHT_KNOCKOUT.eps"/>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588146" y="4728769"/>
            <a:ext cx="1461427" cy="326103"/>
          </a:xfrm>
          <a:prstGeom prst="rect">
            <a:avLst/>
          </a:prstGeom>
        </p:spPr>
      </p:pic>
    </p:spTree>
    <p:extLst>
      <p:ext uri="{BB962C8B-B14F-4D97-AF65-F5344CB8AC3E}">
        <p14:creationId xmlns:p14="http://schemas.microsoft.com/office/powerpoint/2010/main" val="1350441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Your Custom Photo">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4950346" cy="5143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Rectangle 3"/>
          <p:cNvSpPr/>
          <p:nvPr userDrawn="1"/>
        </p:nvSpPr>
        <p:spPr>
          <a:xfrm>
            <a:off x="4950346" y="0"/>
            <a:ext cx="4193654" cy="5143500"/>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itle 1"/>
          <p:cNvSpPr>
            <a:spLocks noGrp="1"/>
          </p:cNvSpPr>
          <p:nvPr>
            <p:ph type="title"/>
          </p:nvPr>
        </p:nvSpPr>
        <p:spPr>
          <a:xfrm>
            <a:off x="4950346" y="205979"/>
            <a:ext cx="4193654" cy="2659847"/>
          </a:xfrm>
        </p:spPr>
        <p:txBody>
          <a:bodyPr>
            <a:normAutofit/>
          </a:bodyPr>
          <a:lstStyle>
            <a:lvl1pPr algn="ctr">
              <a:defRPr sz="4000">
                <a:solidFill>
                  <a:schemeClr val="bg1"/>
                </a:solidFill>
              </a:defRPr>
            </a:lvl1pPr>
          </a:lstStyle>
          <a:p>
            <a:r>
              <a:rPr lang="en-US" dirty="0"/>
              <a:t>Click to edit Master title style</a:t>
            </a:r>
          </a:p>
        </p:txBody>
      </p:sp>
      <p:pic>
        <p:nvPicPr>
          <p:cNvPr id="7" name="Picture 6" descr="UT_logo_KNOCKOUT.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131259" y="3235296"/>
            <a:ext cx="1831828" cy="1228948"/>
          </a:xfrm>
          <a:prstGeom prst="rect">
            <a:avLst/>
          </a:prstGeom>
        </p:spPr>
      </p:pic>
    </p:spTree>
    <p:extLst>
      <p:ext uri="{BB962C8B-B14F-4D97-AF65-F5344CB8AC3E}">
        <p14:creationId xmlns:p14="http://schemas.microsoft.com/office/powerpoint/2010/main" val="2446035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Photo 1">
    <p:spTree>
      <p:nvGrpSpPr>
        <p:cNvPr id="1" name=""/>
        <p:cNvGrpSpPr/>
        <p:nvPr/>
      </p:nvGrpSpPr>
      <p:grpSpPr>
        <a:xfrm>
          <a:off x="0" y="0"/>
          <a:ext cx="0" cy="0"/>
          <a:chOff x="0" y="0"/>
          <a:chExt cx="0" cy="0"/>
        </a:xfrm>
      </p:grpSpPr>
      <p:pic>
        <p:nvPicPr>
          <p:cNvPr id="9" name="Picture 8" descr="AyresJosh.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218487" y="1"/>
            <a:ext cx="10370676" cy="5151309"/>
          </a:xfrm>
          <a:prstGeom prst="rect">
            <a:avLst/>
          </a:prstGeom>
        </p:spPr>
      </p:pic>
      <p:sp>
        <p:nvSpPr>
          <p:cNvPr id="6" name="Rectangle 5"/>
          <p:cNvSpPr/>
          <p:nvPr userDrawn="1"/>
        </p:nvSpPr>
        <p:spPr>
          <a:xfrm>
            <a:off x="4564442" y="0"/>
            <a:ext cx="4193654" cy="5143500"/>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64442" y="205979"/>
            <a:ext cx="4193654" cy="2659847"/>
          </a:xfrm>
        </p:spPr>
        <p:txBody>
          <a:bodyPr>
            <a:normAutofit/>
          </a:bodyPr>
          <a:lstStyle>
            <a:lvl1pPr algn="ctr">
              <a:defRPr sz="4000">
                <a:solidFill>
                  <a:schemeClr val="bg1"/>
                </a:solidFill>
              </a:defRPr>
            </a:lvl1pPr>
          </a:lstStyle>
          <a:p>
            <a:r>
              <a:rPr lang="en-US" dirty="0"/>
              <a:t>Click to edit Master title style</a:t>
            </a:r>
          </a:p>
        </p:txBody>
      </p:sp>
      <p:pic>
        <p:nvPicPr>
          <p:cNvPr id="7" name="Picture 6" descr="UT_logo_KNOCKOUT.eps"/>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5770627" y="3235296"/>
            <a:ext cx="1781284" cy="1195039"/>
          </a:xfrm>
          <a:prstGeom prst="rect">
            <a:avLst/>
          </a:prstGeom>
        </p:spPr>
      </p:pic>
    </p:spTree>
    <p:extLst>
      <p:ext uri="{BB962C8B-B14F-4D97-AF65-F5344CB8AC3E}">
        <p14:creationId xmlns:p14="http://schemas.microsoft.com/office/powerpoint/2010/main" val="471498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pic>
        <p:nvPicPr>
          <p:cNvPr id="7" name="Picture 6" descr="flag2.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2"/>
            <a:ext cx="9144000" cy="5159531"/>
          </a:xfrm>
          <a:prstGeom prst="rect">
            <a:avLst/>
          </a:prstGeom>
        </p:spPr>
      </p:pic>
      <p:sp>
        <p:nvSpPr>
          <p:cNvPr id="4" name="Rectangle 3"/>
          <p:cNvSpPr/>
          <p:nvPr userDrawn="1"/>
        </p:nvSpPr>
        <p:spPr>
          <a:xfrm>
            <a:off x="4564442" y="0"/>
            <a:ext cx="4193654" cy="5143500"/>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 Placeholder 8"/>
          <p:cNvSpPr>
            <a:spLocks noGrp="1"/>
          </p:cNvSpPr>
          <p:nvPr>
            <p:ph type="body" sz="quarter" idx="10"/>
          </p:nvPr>
        </p:nvSpPr>
        <p:spPr>
          <a:xfrm>
            <a:off x="4564442" y="486966"/>
            <a:ext cx="4193654" cy="2370534"/>
          </a:xfrm>
        </p:spPr>
        <p:txBody>
          <a:bodyPr anchor="ctr">
            <a:normAutofit/>
          </a:bodyPr>
          <a:lstStyle>
            <a:lvl1pPr>
              <a:defRPr sz="4000" b="0">
                <a:solidFill>
                  <a:schemeClr val="bg1"/>
                </a:solidFill>
              </a:defRPr>
            </a:lvl1pPr>
          </a:lstStyle>
          <a:p>
            <a:pPr lvl="0"/>
            <a:r>
              <a:rPr lang="en-US" dirty="0"/>
              <a:t>Click to edit Master text styles</a:t>
            </a:r>
          </a:p>
        </p:txBody>
      </p:sp>
      <p:pic>
        <p:nvPicPr>
          <p:cNvPr id="8" name="Picture 7" descr="UT_logo_KNOCKOUT.eps"/>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5772655" y="3235296"/>
            <a:ext cx="1777228" cy="1192318"/>
          </a:xfrm>
          <a:prstGeom prst="rect">
            <a:avLst/>
          </a:prstGeom>
        </p:spPr>
      </p:pic>
    </p:spTree>
    <p:extLst>
      <p:ext uri="{BB962C8B-B14F-4D97-AF65-F5344CB8AC3E}">
        <p14:creationId xmlns:p14="http://schemas.microsoft.com/office/powerpoint/2010/main" val="614899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B3C3E"/>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rgbClr val="3B3C3E"/>
                </a:solidFill>
              </a:defRPr>
            </a:lvl1pPr>
            <a:lvl2pPr>
              <a:defRPr>
                <a:solidFill>
                  <a:srgbClr val="3B3C3E"/>
                </a:solidFill>
              </a:defRPr>
            </a:lvl2pPr>
            <a:lvl3pPr>
              <a:defRPr>
                <a:solidFill>
                  <a:srgbClr val="3B3C3E"/>
                </a:solidFill>
              </a:defRPr>
            </a:lvl3pPr>
            <a:lvl4pPr>
              <a:defRPr>
                <a:solidFill>
                  <a:srgbClr val="3B3C3E"/>
                </a:solidFill>
              </a:defRPr>
            </a:lvl4pPr>
            <a:lvl5pPr>
              <a:defRPr>
                <a:solidFill>
                  <a:srgbClr val="3B3C3E"/>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457203" y="4767264"/>
            <a:ext cx="1397863" cy="273844"/>
          </a:xfrm>
        </p:spPr>
        <p:txBody>
          <a:bodyPr/>
          <a:lstStyle>
            <a:lvl1pPr>
              <a:defRPr sz="1000">
                <a:solidFill>
                  <a:schemeClr val="bg1"/>
                </a:solidFill>
                <a:latin typeface="Arial"/>
                <a:cs typeface="Arial"/>
              </a:defRPr>
            </a:lvl1pPr>
          </a:lstStyle>
          <a:p>
            <a:fld id="{F5BA7003-00DC-104B-92AD-B7A90026C1F9}" type="datetimeFigureOut">
              <a:rPr lang="en-US" smtClean="0"/>
              <a:pPr/>
              <a:t>12/1/2017</a:t>
            </a:fld>
            <a:endParaRPr lang="en-US" dirty="0"/>
          </a:p>
        </p:txBody>
      </p:sp>
      <p:sp>
        <p:nvSpPr>
          <p:cNvPr id="5" name="Footer Placeholder 4"/>
          <p:cNvSpPr>
            <a:spLocks noGrp="1"/>
          </p:cNvSpPr>
          <p:nvPr>
            <p:ph type="ftr" sz="quarter" idx="11"/>
          </p:nvPr>
        </p:nvSpPr>
        <p:spPr>
          <a:xfrm>
            <a:off x="1855063" y="4767264"/>
            <a:ext cx="2895600" cy="273844"/>
          </a:xfrm>
        </p:spPr>
        <p:txBody>
          <a:bodyPr/>
          <a:lstStyle>
            <a:lvl1pPr>
              <a:defRPr sz="1000">
                <a:solidFill>
                  <a:schemeClr val="bg1"/>
                </a:solidFill>
                <a:latin typeface="Arial"/>
                <a:cs typeface="Arial"/>
              </a:defRPr>
            </a:lvl1pPr>
          </a:lstStyle>
          <a:p>
            <a:endParaRPr lang="en-US" dirty="0"/>
          </a:p>
        </p:txBody>
      </p:sp>
      <p:sp>
        <p:nvSpPr>
          <p:cNvPr id="6" name="Slide Number Placeholder 5"/>
          <p:cNvSpPr>
            <a:spLocks noGrp="1"/>
          </p:cNvSpPr>
          <p:nvPr>
            <p:ph type="sldNum" sz="quarter" idx="12"/>
          </p:nvPr>
        </p:nvSpPr>
        <p:spPr>
          <a:xfrm>
            <a:off x="4750663" y="4767264"/>
            <a:ext cx="2133600" cy="273844"/>
          </a:xfrm>
        </p:spPr>
        <p:txBody>
          <a:bodyPr/>
          <a:lstStyle>
            <a:lvl1pPr>
              <a:defRPr sz="1000">
                <a:solidFill>
                  <a:schemeClr val="bg1"/>
                </a:solidFill>
                <a:latin typeface="Arial"/>
                <a:cs typeface="Arial"/>
              </a:defRPr>
            </a:lvl1p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644777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or Text Block">
    <p:bg>
      <p:bgPr>
        <a:solidFill>
          <a:srgbClr val="FF82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1672166"/>
            <a:ext cx="8229600" cy="857250"/>
          </a:xfrm>
        </p:spPr>
        <p:txBody>
          <a:bodyPr>
            <a:normAutofit/>
          </a:bodyPr>
          <a:lstStyle>
            <a:lvl1pPr algn="ctr">
              <a:defRPr sz="3600" b="0">
                <a:solidFill>
                  <a:schemeClr val="bg1"/>
                </a:solidFill>
                <a:latin typeface="Georgia"/>
                <a:cs typeface="Georgia"/>
              </a:defRPr>
            </a:lvl1pPr>
          </a:lstStyle>
          <a:p>
            <a:r>
              <a:rPr lang="en-US" dirty="0"/>
              <a:t>“Click to edit Master title style”</a:t>
            </a:r>
          </a:p>
        </p:txBody>
      </p:sp>
      <p:sp>
        <p:nvSpPr>
          <p:cNvPr id="3" name="Date Placeholder 2"/>
          <p:cNvSpPr>
            <a:spLocks noGrp="1"/>
          </p:cNvSpPr>
          <p:nvPr>
            <p:ph type="dt" sz="half" idx="10"/>
          </p:nvPr>
        </p:nvSpPr>
        <p:spPr/>
        <p:txBody>
          <a:bodyPr/>
          <a:lstStyle/>
          <a:p>
            <a:fld id="{F5BA7003-00DC-104B-92AD-B7A90026C1F9}" type="datetimeFigureOut">
              <a:rPr lang="en-US" smtClean="0"/>
              <a:pPr/>
              <a:t>12/1/2017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41988495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 Id="rId9" Type="http://schemas.openxmlformats.org/officeDocument/2006/relationships/image" Target="../media/image3.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7" Type="http://schemas.openxmlformats.org/officeDocument/2006/relationships/image" Target="../media/image3.emf"/><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heme" Target="../theme/theme3.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theme" Target="../theme/theme4.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subtitle style</a:t>
            </a:r>
          </a:p>
        </p:txBody>
      </p:sp>
    </p:spTree>
    <p:extLst>
      <p:ext uri="{BB962C8B-B14F-4D97-AF65-F5344CB8AC3E}">
        <p14:creationId xmlns:p14="http://schemas.microsoft.com/office/powerpoint/2010/main" val="1758142741"/>
      </p:ext>
    </p:extLst>
  </p:cSld>
  <p:clrMap bg1="lt1" tx1="dk1" bg2="lt2" tx2="dk2" accent1="accent1" accent2="accent2" accent3="accent3" accent4="accent4" accent5="accent5" accent6="accent6" hlink="hlink" folHlink="folHlink"/>
  <p:sldLayoutIdLst>
    <p:sldLayoutId id="2147483702" r:id="rId1"/>
    <p:sldLayoutId id="2147483664" r:id="rId2"/>
    <p:sldLayoutId id="2147483661" r:id="rId3"/>
    <p:sldLayoutId id="2147483649" r:id="rId4"/>
    <p:sldLayoutId id="2147483700" r:id="rId5"/>
    <p:sldLayoutId id="2147483663" r:id="rId6"/>
    <p:sldLayoutId id="2147483696" r:id="rId7"/>
  </p:sldLayoutIdLst>
  <p:txStyles>
    <p:titleStyle>
      <a:lvl1pPr algn="ctr" defTabSz="457200" rtl="0" eaLnBrk="1" latinLnBrk="0" hangingPunct="1">
        <a:spcBef>
          <a:spcPct val="0"/>
        </a:spcBef>
        <a:buNone/>
        <a:defRPr sz="4400" kern="1200">
          <a:solidFill>
            <a:srgbClr val="3B3C3E"/>
          </a:solidFill>
          <a:latin typeface="Arial"/>
          <a:ea typeface="+mj-ea"/>
          <a:cs typeface="Arial"/>
        </a:defRPr>
      </a:lvl1pPr>
    </p:titleStyle>
    <p:bodyStyle>
      <a:lvl1pPr marL="0" indent="0" algn="ctr" defTabSz="457200" rtl="0" eaLnBrk="1" latinLnBrk="0" hangingPunct="1">
        <a:spcBef>
          <a:spcPct val="20000"/>
        </a:spcBef>
        <a:buFont typeface="Arial"/>
        <a:buNone/>
        <a:defRPr sz="3200" kern="1200">
          <a:solidFill>
            <a:srgbClr val="77797C"/>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p:cNvSpPr/>
          <p:nvPr userDrawn="1"/>
        </p:nvSpPr>
        <p:spPr>
          <a:xfrm>
            <a:off x="0" y="4637997"/>
            <a:ext cx="9144000" cy="50550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UT_logo_RIGHT_KNOCKOUT.eps"/>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7588146" y="4728769"/>
            <a:ext cx="1461427" cy="326103"/>
          </a:xfrm>
          <a:prstGeom prst="rect">
            <a:avLst/>
          </a:prstGeom>
        </p:spPr>
      </p:pic>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3" y="4767264"/>
            <a:ext cx="1310609" cy="273844"/>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12/1/2017</a:t>
            </a:fld>
            <a:endParaRPr lang="en-US" dirty="0"/>
          </a:p>
        </p:txBody>
      </p:sp>
      <p:sp>
        <p:nvSpPr>
          <p:cNvPr id="5" name="Footer Placeholder 4"/>
          <p:cNvSpPr>
            <a:spLocks noGrp="1"/>
          </p:cNvSpPr>
          <p:nvPr>
            <p:ph type="ftr" sz="quarter" idx="3"/>
          </p:nvPr>
        </p:nvSpPr>
        <p:spPr>
          <a:xfrm>
            <a:off x="1767809" y="4767264"/>
            <a:ext cx="2895600" cy="273844"/>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6" name="Slide Number Placeholder 5"/>
          <p:cNvSpPr>
            <a:spLocks noGrp="1"/>
          </p:cNvSpPr>
          <p:nvPr>
            <p:ph type="sldNum" sz="quarter" idx="4"/>
          </p:nvPr>
        </p:nvSpPr>
        <p:spPr>
          <a:xfrm>
            <a:off x="4667371" y="4767264"/>
            <a:ext cx="2133600" cy="273844"/>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2101319141"/>
      </p:ext>
    </p:extLst>
  </p:cSld>
  <p:clrMap bg1="lt1" tx1="dk1" bg2="lt2" tx2="dk2" accent1="accent1" accent2="accent2" accent3="accent3" accent4="accent4" accent5="accent5" accent6="accent6" hlink="hlink" folHlink="folHlink"/>
  <p:sldLayoutIdLst>
    <p:sldLayoutId id="2147483669" r:id="rId1"/>
    <p:sldLayoutId id="2147483691" r:id="rId2"/>
    <p:sldLayoutId id="2147483670" r:id="rId3"/>
    <p:sldLayoutId id="2147483701" r:id="rId4"/>
    <p:sldLayoutId id="2147483671" r:id="rId5"/>
    <p:sldLayoutId id="2147483672" r:id="rId6"/>
    <p:sldLayoutId id="2147483674" r:id="rId7"/>
  </p:sldLayoutIdLst>
  <p:txStyles>
    <p:titleStyle>
      <a:lvl1pPr algn="l" defTabSz="457200" rtl="0" eaLnBrk="1" latinLnBrk="0" hangingPunct="1">
        <a:spcBef>
          <a:spcPct val="0"/>
        </a:spcBef>
        <a:buNone/>
        <a:defRPr sz="4400" b="1" kern="1200">
          <a:solidFill>
            <a:srgbClr val="3B3C3E"/>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4" name="Rectangle 13"/>
          <p:cNvSpPr/>
          <p:nvPr userDrawn="1"/>
        </p:nvSpPr>
        <p:spPr>
          <a:xfrm>
            <a:off x="0" y="4637997"/>
            <a:ext cx="9144000" cy="50550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UT_logo_RIGHT_KNOCKOUT.eps"/>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7588146" y="4728769"/>
            <a:ext cx="1461427" cy="326103"/>
          </a:xfrm>
          <a:prstGeom prst="rect">
            <a:avLst/>
          </a:prstGeom>
        </p:spPr>
      </p:pic>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p:cNvSpPr>
            <a:spLocks noGrp="1"/>
          </p:cNvSpPr>
          <p:nvPr>
            <p:ph type="dt" sz="half" idx="2"/>
          </p:nvPr>
        </p:nvSpPr>
        <p:spPr>
          <a:xfrm>
            <a:off x="457203" y="4767264"/>
            <a:ext cx="1310609" cy="273844"/>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12/1/2017</a:t>
            </a:fld>
            <a:endParaRPr lang="en-US" dirty="0"/>
          </a:p>
        </p:txBody>
      </p:sp>
      <p:sp>
        <p:nvSpPr>
          <p:cNvPr id="11" name="Footer Placeholder 4"/>
          <p:cNvSpPr>
            <a:spLocks noGrp="1"/>
          </p:cNvSpPr>
          <p:nvPr>
            <p:ph type="ftr" sz="quarter" idx="3"/>
          </p:nvPr>
        </p:nvSpPr>
        <p:spPr>
          <a:xfrm>
            <a:off x="1767809" y="4767264"/>
            <a:ext cx="2895600" cy="273844"/>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12" name="Slide Number Placeholder 5"/>
          <p:cNvSpPr>
            <a:spLocks noGrp="1"/>
          </p:cNvSpPr>
          <p:nvPr>
            <p:ph type="sldNum" sz="quarter" idx="4"/>
          </p:nvPr>
        </p:nvSpPr>
        <p:spPr>
          <a:xfrm>
            <a:off x="4667371" y="4767264"/>
            <a:ext cx="2133600" cy="273844"/>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2856070284"/>
      </p:ext>
    </p:extLst>
  </p:cSld>
  <p:clrMap bg1="lt1" tx1="dk1" bg2="lt2" tx2="dk2" accent1="accent1" accent2="accent2" accent3="accent3" accent4="accent4" accent5="accent5" accent6="accent6" hlink="hlink" folHlink="folHlink"/>
  <p:sldLayoutIdLst>
    <p:sldLayoutId id="2147483676" r:id="rId1"/>
    <p:sldLayoutId id="2147483693" r:id="rId2"/>
    <p:sldLayoutId id="2147483699" r:id="rId3"/>
    <p:sldLayoutId id="2147483694" r:id="rId4"/>
    <p:sldLayoutId id="2147483695" r:id="rId5"/>
  </p:sldLayoutIdLst>
  <p:txStyles>
    <p:titleStyle>
      <a:lvl1pPr algn="l" defTabSz="457200" rtl="0" eaLnBrk="1" latinLnBrk="0" hangingPunct="1">
        <a:spcBef>
          <a:spcPct val="0"/>
        </a:spcBef>
        <a:buNone/>
        <a:defRPr sz="4400" kern="1200">
          <a:solidFill>
            <a:srgbClr val="3B3C3E"/>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2" name="Rectangle 11"/>
          <p:cNvSpPr/>
          <p:nvPr userDrawn="1"/>
        </p:nvSpPr>
        <p:spPr>
          <a:xfrm>
            <a:off x="0" y="4637997"/>
            <a:ext cx="9144000" cy="50550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3" name="Picture 12" descr="UT_logo_RIGHT_KNOCKOUT.eps"/>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588146" y="4728769"/>
            <a:ext cx="1461427" cy="326103"/>
          </a:xfrm>
          <a:prstGeom prst="rect">
            <a:avLst/>
          </a:prstGeom>
        </p:spPr>
      </p:pic>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p:cNvSpPr>
            <a:spLocks noGrp="1"/>
          </p:cNvSpPr>
          <p:nvPr>
            <p:ph type="dt" sz="half" idx="2"/>
          </p:nvPr>
        </p:nvSpPr>
        <p:spPr>
          <a:xfrm>
            <a:off x="457203" y="4767264"/>
            <a:ext cx="1310609" cy="273844"/>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12/1/2017</a:t>
            </a:fld>
            <a:endParaRPr lang="en-US" dirty="0"/>
          </a:p>
        </p:txBody>
      </p:sp>
      <p:sp>
        <p:nvSpPr>
          <p:cNvPr id="9" name="Footer Placeholder 4"/>
          <p:cNvSpPr>
            <a:spLocks noGrp="1"/>
          </p:cNvSpPr>
          <p:nvPr>
            <p:ph type="ftr" sz="quarter" idx="3"/>
          </p:nvPr>
        </p:nvSpPr>
        <p:spPr>
          <a:xfrm>
            <a:off x="1767809" y="4767264"/>
            <a:ext cx="2895600" cy="273844"/>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10" name="Slide Number Placeholder 5"/>
          <p:cNvSpPr>
            <a:spLocks noGrp="1"/>
          </p:cNvSpPr>
          <p:nvPr>
            <p:ph type="sldNum" sz="quarter" idx="4"/>
          </p:nvPr>
        </p:nvSpPr>
        <p:spPr>
          <a:xfrm>
            <a:off x="4667371" y="4767264"/>
            <a:ext cx="2133600" cy="273844"/>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1886285337"/>
      </p:ext>
    </p:extLst>
  </p:cSld>
  <p:clrMap bg1="lt1" tx1="dk1" bg2="lt2" tx2="dk2" accent1="accent1" accent2="accent2" accent3="accent3" accent4="accent4" accent5="accent5" accent6="accent6" hlink="hlink" folHlink="folHlink"/>
  <p:sldLayoutIdLst>
    <p:sldLayoutId id="2147483698" r:id="rId1"/>
  </p:sldLayoutIdLst>
  <p:txStyles>
    <p:titleStyle>
      <a:lvl1pPr algn="ctr" defTabSz="457200" rtl="0" eaLnBrk="1" latinLnBrk="0" hangingPunct="1">
        <a:spcBef>
          <a:spcPct val="0"/>
        </a:spcBef>
        <a:buNone/>
        <a:defRPr sz="4400" kern="1200">
          <a:solidFill>
            <a:srgbClr val="3B3C3E"/>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Truss </a:t>
            </a:r>
            <a:r>
              <a:rPr lang="en-US" sz="3200"/>
              <a:t>Community Queries in </a:t>
            </a:r>
            <a:br>
              <a:rPr lang="en-US" sz="3200" dirty="0"/>
            </a:br>
            <a:r>
              <a:rPr lang="en-US" sz="3200" dirty="0"/>
              <a:t>Large-scale Graphs</a:t>
            </a:r>
          </a:p>
        </p:txBody>
      </p:sp>
      <p:sp>
        <p:nvSpPr>
          <p:cNvPr id="3" name="TextBox 2"/>
          <p:cNvSpPr txBox="1"/>
          <p:nvPr/>
        </p:nvSpPr>
        <p:spPr>
          <a:xfrm>
            <a:off x="345231" y="203429"/>
            <a:ext cx="184666"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2F7CEA8C-398A-4EF8-9441-D3EA84BC9498}"/>
              </a:ext>
            </a:extLst>
          </p:cNvPr>
          <p:cNvSpPr txBox="1"/>
          <p:nvPr/>
        </p:nvSpPr>
        <p:spPr>
          <a:xfrm>
            <a:off x="6144941" y="2625744"/>
            <a:ext cx="1032655" cy="369332"/>
          </a:xfrm>
          <a:prstGeom prst="rect">
            <a:avLst/>
          </a:prstGeom>
          <a:noFill/>
        </p:spPr>
        <p:txBody>
          <a:bodyPr wrap="none" rtlCol="0">
            <a:spAutoFit/>
          </a:bodyPr>
          <a:lstStyle/>
          <a:p>
            <a:r>
              <a:rPr lang="en-US" dirty="0">
                <a:solidFill>
                  <a:schemeClr val="bg1"/>
                </a:solidFill>
              </a:rPr>
              <a:t>Zheng Lu</a:t>
            </a:r>
          </a:p>
        </p:txBody>
      </p:sp>
    </p:spTree>
    <p:extLst>
      <p:ext uri="{BB962C8B-B14F-4D97-AF65-F5344CB8AC3E}">
        <p14:creationId xmlns:p14="http://schemas.microsoft.com/office/powerpoint/2010/main" val="1829557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E1574FF-A167-4BAD-9EC2-51E6A4F1BB47}"/>
              </a:ext>
            </a:extLst>
          </p:cNvPr>
          <p:cNvSpPr>
            <a:spLocks noGrp="1"/>
          </p:cNvSpPr>
          <p:nvPr>
            <p:ph type="title"/>
          </p:nvPr>
        </p:nvSpPr>
        <p:spPr/>
        <p:txBody>
          <a:bodyPr>
            <a:noAutofit/>
          </a:bodyPr>
          <a:lstStyle/>
          <a:p>
            <a:r>
              <a:rPr lang="en-US" sz="2400" dirty="0"/>
              <a:t>Triangle Derived MST Graph</a:t>
            </a:r>
          </a:p>
        </p:txBody>
      </p:sp>
      <p:pic>
        <p:nvPicPr>
          <p:cNvPr id="5" name="Picture 4">
            <a:extLst>
              <a:ext uri="{FF2B5EF4-FFF2-40B4-BE49-F238E27FC236}">
                <a16:creationId xmlns:a16="http://schemas.microsoft.com/office/drawing/2014/main" id="{994BA110-4DD1-4D10-9418-C0B52AC781E8}"/>
              </a:ext>
            </a:extLst>
          </p:cNvPr>
          <p:cNvPicPr>
            <a:picLocks noChangeAspect="1"/>
          </p:cNvPicPr>
          <p:nvPr/>
        </p:nvPicPr>
        <p:blipFill>
          <a:blip r:embed="rId3"/>
          <a:stretch>
            <a:fillRect/>
          </a:stretch>
        </p:blipFill>
        <p:spPr>
          <a:xfrm>
            <a:off x="1062885" y="1063228"/>
            <a:ext cx="6709516" cy="2889471"/>
          </a:xfrm>
          <a:prstGeom prst="rect">
            <a:avLst/>
          </a:prstGeom>
        </p:spPr>
      </p:pic>
      <p:sp>
        <p:nvSpPr>
          <p:cNvPr id="2" name="TextBox 1">
            <a:extLst>
              <a:ext uri="{FF2B5EF4-FFF2-40B4-BE49-F238E27FC236}">
                <a16:creationId xmlns:a16="http://schemas.microsoft.com/office/drawing/2014/main" id="{B8C53490-F33F-490A-821D-16AFAA20304A}"/>
              </a:ext>
            </a:extLst>
          </p:cNvPr>
          <p:cNvSpPr txBox="1"/>
          <p:nvPr/>
        </p:nvSpPr>
        <p:spPr>
          <a:xfrm>
            <a:off x="457200" y="4194294"/>
            <a:ext cx="4681153" cy="369332"/>
          </a:xfrm>
          <a:prstGeom prst="rect">
            <a:avLst/>
          </a:prstGeom>
          <a:noFill/>
        </p:spPr>
        <p:txBody>
          <a:bodyPr wrap="none" rtlCol="0">
            <a:spAutoFit/>
          </a:bodyPr>
          <a:lstStyle/>
          <a:p>
            <a:r>
              <a:rPr lang="en-US" dirty="0"/>
              <a:t>K-truss community search: BFS with weight &gt;= K</a:t>
            </a:r>
          </a:p>
        </p:txBody>
      </p:sp>
    </p:spTree>
    <p:extLst>
      <p:ext uri="{BB962C8B-B14F-4D97-AF65-F5344CB8AC3E}">
        <p14:creationId xmlns:p14="http://schemas.microsoft.com/office/powerpoint/2010/main" val="2275877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E1574FF-A167-4BAD-9EC2-51E6A4F1BB47}"/>
              </a:ext>
            </a:extLst>
          </p:cNvPr>
          <p:cNvSpPr>
            <a:spLocks noGrp="1"/>
          </p:cNvSpPr>
          <p:nvPr>
            <p:ph type="title"/>
          </p:nvPr>
        </p:nvSpPr>
        <p:spPr/>
        <p:txBody>
          <a:bodyPr>
            <a:noAutofit/>
          </a:bodyPr>
          <a:lstStyle/>
          <a:p>
            <a:r>
              <a:rPr lang="en-US" sz="2800" dirty="0"/>
              <a:t>Tree Structured Community Graph - Definition</a:t>
            </a:r>
          </a:p>
        </p:txBody>
      </p:sp>
      <p:sp>
        <p:nvSpPr>
          <p:cNvPr id="5" name="Content Placeholder 4">
            <a:extLst>
              <a:ext uri="{FF2B5EF4-FFF2-40B4-BE49-F238E27FC236}">
                <a16:creationId xmlns:a16="http://schemas.microsoft.com/office/drawing/2014/main" id="{DDB90C8C-0074-492C-94F3-89193B3F095E}"/>
              </a:ext>
            </a:extLst>
          </p:cNvPr>
          <p:cNvSpPr>
            <a:spLocks noGrp="1"/>
          </p:cNvSpPr>
          <p:nvPr>
            <p:ph idx="1"/>
          </p:nvPr>
        </p:nvSpPr>
        <p:spPr/>
        <p:txBody>
          <a:bodyPr>
            <a:normAutofit/>
          </a:bodyPr>
          <a:lstStyle/>
          <a:p>
            <a:r>
              <a:rPr lang="en-US" sz="2800" dirty="0"/>
              <a:t>A tree structured community graph is built upon the triangle derived MST graph</a:t>
            </a:r>
          </a:p>
          <a:p>
            <a:pPr lvl="1"/>
            <a:r>
              <a:rPr lang="en-US" sz="2400" dirty="0"/>
              <a:t>K-truss community       vertex</a:t>
            </a:r>
          </a:p>
          <a:p>
            <a:pPr lvl="1"/>
            <a:r>
              <a:rPr lang="en-US" sz="2400" dirty="0"/>
              <a:t>K-truss community inclusion relation      edge</a:t>
            </a:r>
          </a:p>
          <a:p>
            <a:pPr lvl="1"/>
            <a:r>
              <a:rPr lang="en-US" sz="2400" dirty="0"/>
              <a:t>Can be constructed through one pass of BFS</a:t>
            </a:r>
          </a:p>
        </p:txBody>
      </p:sp>
      <p:sp>
        <p:nvSpPr>
          <p:cNvPr id="4" name="Arrow: Right 3">
            <a:extLst>
              <a:ext uri="{FF2B5EF4-FFF2-40B4-BE49-F238E27FC236}">
                <a16:creationId xmlns:a16="http://schemas.microsoft.com/office/drawing/2014/main" id="{930B0445-9436-4304-B888-9ACE804752FD}"/>
              </a:ext>
            </a:extLst>
          </p:cNvPr>
          <p:cNvSpPr/>
          <p:nvPr/>
        </p:nvSpPr>
        <p:spPr>
          <a:xfrm>
            <a:off x="3960743" y="2219683"/>
            <a:ext cx="327991" cy="33885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01466C35-AD07-4EAF-BB1E-4E5A2ECE36C1}"/>
              </a:ext>
            </a:extLst>
          </p:cNvPr>
          <p:cNvSpPr/>
          <p:nvPr/>
        </p:nvSpPr>
        <p:spPr>
          <a:xfrm>
            <a:off x="6299752" y="2638970"/>
            <a:ext cx="327991" cy="33885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1073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E1574FF-A167-4BAD-9EC2-51E6A4F1BB47}"/>
              </a:ext>
            </a:extLst>
          </p:cNvPr>
          <p:cNvSpPr>
            <a:spLocks noGrp="1"/>
          </p:cNvSpPr>
          <p:nvPr>
            <p:ph type="title"/>
          </p:nvPr>
        </p:nvSpPr>
        <p:spPr/>
        <p:txBody>
          <a:bodyPr>
            <a:noAutofit/>
          </a:bodyPr>
          <a:lstStyle/>
          <a:p>
            <a:r>
              <a:rPr lang="en-US" sz="2000" dirty="0"/>
              <a:t>Tree Structured Community Graph </a:t>
            </a:r>
          </a:p>
        </p:txBody>
      </p:sp>
      <p:pic>
        <p:nvPicPr>
          <p:cNvPr id="7" name="Picture 6">
            <a:extLst>
              <a:ext uri="{FF2B5EF4-FFF2-40B4-BE49-F238E27FC236}">
                <a16:creationId xmlns:a16="http://schemas.microsoft.com/office/drawing/2014/main" id="{847B76A1-5481-4120-A3F0-8A256DAFEC56}"/>
              </a:ext>
            </a:extLst>
          </p:cNvPr>
          <p:cNvPicPr>
            <a:picLocks noChangeAspect="1"/>
          </p:cNvPicPr>
          <p:nvPr/>
        </p:nvPicPr>
        <p:blipFill rotWithShape="1">
          <a:blip r:embed="rId3"/>
          <a:srcRect l="52940"/>
          <a:stretch/>
        </p:blipFill>
        <p:spPr>
          <a:xfrm>
            <a:off x="4805679" y="1063229"/>
            <a:ext cx="3740515" cy="3551221"/>
          </a:xfrm>
          <a:prstGeom prst="rect">
            <a:avLst/>
          </a:prstGeom>
        </p:spPr>
      </p:pic>
      <p:pic>
        <p:nvPicPr>
          <p:cNvPr id="6" name="Picture 5">
            <a:extLst>
              <a:ext uri="{FF2B5EF4-FFF2-40B4-BE49-F238E27FC236}">
                <a16:creationId xmlns:a16="http://schemas.microsoft.com/office/drawing/2014/main" id="{5DAA4A83-F76B-424E-AE5B-1957046A7088}"/>
              </a:ext>
            </a:extLst>
          </p:cNvPr>
          <p:cNvPicPr>
            <a:picLocks noChangeAspect="1"/>
          </p:cNvPicPr>
          <p:nvPr/>
        </p:nvPicPr>
        <p:blipFill>
          <a:blip r:embed="rId4"/>
          <a:stretch>
            <a:fillRect/>
          </a:stretch>
        </p:blipFill>
        <p:spPr>
          <a:xfrm>
            <a:off x="617683" y="1096128"/>
            <a:ext cx="3616387" cy="3518322"/>
          </a:xfrm>
          <a:prstGeom prst="rect">
            <a:avLst/>
          </a:prstGeom>
        </p:spPr>
      </p:pic>
      <p:sp>
        <p:nvSpPr>
          <p:cNvPr id="8" name="Arrow: Right 7">
            <a:extLst>
              <a:ext uri="{FF2B5EF4-FFF2-40B4-BE49-F238E27FC236}">
                <a16:creationId xmlns:a16="http://schemas.microsoft.com/office/drawing/2014/main" id="{032D849F-F1C2-49FB-A72F-0710FEEDC812}"/>
              </a:ext>
            </a:extLst>
          </p:cNvPr>
          <p:cNvSpPr/>
          <p:nvPr/>
        </p:nvSpPr>
        <p:spPr>
          <a:xfrm>
            <a:off x="4267200" y="2387600"/>
            <a:ext cx="711200" cy="690880"/>
          </a:xfrm>
          <a:prstGeom prst="rightArrow">
            <a:avLst/>
          </a:prstGeom>
          <a:noFill/>
          <a:ln>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673A7B8-1CAF-4507-96F9-FF824F06F71D}"/>
              </a:ext>
            </a:extLst>
          </p:cNvPr>
          <p:cNvSpPr txBox="1"/>
          <p:nvPr/>
        </p:nvSpPr>
        <p:spPr>
          <a:xfrm>
            <a:off x="4572000" y="1086400"/>
            <a:ext cx="1906621" cy="923330"/>
          </a:xfrm>
          <a:prstGeom prst="rect">
            <a:avLst/>
          </a:prstGeom>
          <a:noFill/>
        </p:spPr>
        <p:txBody>
          <a:bodyPr wrap="square" rtlCol="0">
            <a:spAutoFit/>
          </a:bodyPr>
          <a:lstStyle/>
          <a:p>
            <a:r>
              <a:rPr lang="en-US" dirty="0"/>
              <a:t>Each vertex in tree will only save a seed edge</a:t>
            </a:r>
          </a:p>
        </p:txBody>
      </p:sp>
    </p:spTree>
    <p:extLst>
      <p:ext uri="{BB962C8B-B14F-4D97-AF65-F5344CB8AC3E}">
        <p14:creationId xmlns:p14="http://schemas.microsoft.com/office/powerpoint/2010/main" val="1956445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E1574FF-A167-4BAD-9EC2-51E6A4F1BB47}"/>
              </a:ext>
            </a:extLst>
          </p:cNvPr>
          <p:cNvSpPr>
            <a:spLocks noGrp="1"/>
          </p:cNvSpPr>
          <p:nvPr>
            <p:ph type="title"/>
          </p:nvPr>
        </p:nvSpPr>
        <p:spPr/>
        <p:txBody>
          <a:bodyPr>
            <a:normAutofit/>
          </a:bodyPr>
          <a:lstStyle/>
          <a:p>
            <a:r>
              <a:rPr lang="en-US" sz="3200" dirty="0"/>
              <a:t>K-truss Query</a:t>
            </a:r>
          </a:p>
        </p:txBody>
      </p:sp>
      <p:pic>
        <p:nvPicPr>
          <p:cNvPr id="13" name="Picture 12">
            <a:extLst>
              <a:ext uri="{FF2B5EF4-FFF2-40B4-BE49-F238E27FC236}">
                <a16:creationId xmlns:a16="http://schemas.microsoft.com/office/drawing/2014/main" id="{A5CA4399-0748-4C71-8543-4839272CBF88}"/>
              </a:ext>
            </a:extLst>
          </p:cNvPr>
          <p:cNvPicPr>
            <a:picLocks noChangeAspect="1"/>
          </p:cNvPicPr>
          <p:nvPr/>
        </p:nvPicPr>
        <p:blipFill>
          <a:blip r:embed="rId3"/>
          <a:stretch>
            <a:fillRect/>
          </a:stretch>
        </p:blipFill>
        <p:spPr>
          <a:xfrm>
            <a:off x="457200" y="1116203"/>
            <a:ext cx="8229600" cy="3387615"/>
          </a:xfrm>
          <a:prstGeom prst="rect">
            <a:avLst/>
          </a:prstGeom>
        </p:spPr>
      </p:pic>
      <p:cxnSp>
        <p:nvCxnSpPr>
          <p:cNvPr id="4" name="Straight Connector 3">
            <a:extLst>
              <a:ext uri="{FF2B5EF4-FFF2-40B4-BE49-F238E27FC236}">
                <a16:creationId xmlns:a16="http://schemas.microsoft.com/office/drawing/2014/main" id="{F67AD596-69C2-4CF2-A641-DEC0304A6794}"/>
              </a:ext>
            </a:extLst>
          </p:cNvPr>
          <p:cNvCxnSpPr/>
          <p:nvPr/>
        </p:nvCxnSpPr>
        <p:spPr>
          <a:xfrm>
            <a:off x="2324911" y="2188723"/>
            <a:ext cx="554476" cy="1634247"/>
          </a:xfrm>
          <a:prstGeom prst="line">
            <a:avLst/>
          </a:prstGeom>
          <a:ln w="57150">
            <a:solidFill>
              <a:srgbClr val="C00000"/>
            </a:solidFill>
          </a:ln>
        </p:spPr>
        <p:style>
          <a:lnRef idx="2">
            <a:schemeClr val="accent2"/>
          </a:lnRef>
          <a:fillRef idx="0">
            <a:schemeClr val="accent2"/>
          </a:fillRef>
          <a:effectRef idx="1">
            <a:schemeClr val="accent2"/>
          </a:effectRef>
          <a:fontRef idx="minor">
            <a:schemeClr val="tx1"/>
          </a:fontRef>
        </p:style>
      </p:cxnSp>
      <p:cxnSp>
        <p:nvCxnSpPr>
          <p:cNvPr id="6" name="Straight Connector 5">
            <a:extLst>
              <a:ext uri="{FF2B5EF4-FFF2-40B4-BE49-F238E27FC236}">
                <a16:creationId xmlns:a16="http://schemas.microsoft.com/office/drawing/2014/main" id="{CA0962AA-706A-45CD-92EB-CA27F2627AAC}"/>
              </a:ext>
            </a:extLst>
          </p:cNvPr>
          <p:cNvCxnSpPr/>
          <p:nvPr/>
        </p:nvCxnSpPr>
        <p:spPr>
          <a:xfrm>
            <a:off x="3647872" y="2743200"/>
            <a:ext cx="1371600" cy="214009"/>
          </a:xfrm>
          <a:prstGeom prst="line">
            <a:avLst/>
          </a:prstGeom>
          <a:ln w="50800">
            <a:solidFill>
              <a:srgbClr val="C0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432945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E1574FF-A167-4BAD-9EC2-51E6A4F1BB47}"/>
              </a:ext>
            </a:extLst>
          </p:cNvPr>
          <p:cNvSpPr>
            <a:spLocks noGrp="1"/>
          </p:cNvSpPr>
          <p:nvPr>
            <p:ph type="title"/>
          </p:nvPr>
        </p:nvSpPr>
        <p:spPr/>
        <p:txBody>
          <a:bodyPr>
            <a:noAutofit/>
          </a:bodyPr>
          <a:lstStyle/>
          <a:p>
            <a:r>
              <a:rPr lang="en-US" sz="2000" dirty="0"/>
              <a:t>Query on the index</a:t>
            </a:r>
          </a:p>
        </p:txBody>
      </p:sp>
      <p:pic>
        <p:nvPicPr>
          <p:cNvPr id="4" name="Picture 3">
            <a:extLst>
              <a:ext uri="{FF2B5EF4-FFF2-40B4-BE49-F238E27FC236}">
                <a16:creationId xmlns:a16="http://schemas.microsoft.com/office/drawing/2014/main" id="{DC63A918-CBEE-4F95-A32D-2B8655D4B475}"/>
              </a:ext>
            </a:extLst>
          </p:cNvPr>
          <p:cNvPicPr>
            <a:picLocks noChangeAspect="1"/>
          </p:cNvPicPr>
          <p:nvPr/>
        </p:nvPicPr>
        <p:blipFill>
          <a:blip r:embed="rId3"/>
          <a:stretch>
            <a:fillRect/>
          </a:stretch>
        </p:blipFill>
        <p:spPr>
          <a:xfrm>
            <a:off x="336755" y="936627"/>
            <a:ext cx="3743325" cy="3543300"/>
          </a:xfrm>
          <a:prstGeom prst="rect">
            <a:avLst/>
          </a:prstGeom>
        </p:spPr>
      </p:pic>
      <p:pic>
        <p:nvPicPr>
          <p:cNvPr id="18" name="Picture 17">
            <a:extLst>
              <a:ext uri="{FF2B5EF4-FFF2-40B4-BE49-F238E27FC236}">
                <a16:creationId xmlns:a16="http://schemas.microsoft.com/office/drawing/2014/main" id="{8D9EAEDD-952E-4854-A954-8A0A8E074BD2}"/>
              </a:ext>
            </a:extLst>
          </p:cNvPr>
          <p:cNvPicPr>
            <a:picLocks noChangeAspect="1"/>
          </p:cNvPicPr>
          <p:nvPr/>
        </p:nvPicPr>
        <p:blipFill>
          <a:blip r:embed="rId4"/>
          <a:stretch>
            <a:fillRect/>
          </a:stretch>
        </p:blipFill>
        <p:spPr>
          <a:xfrm>
            <a:off x="4885587" y="1063229"/>
            <a:ext cx="3616387" cy="3518322"/>
          </a:xfrm>
          <a:prstGeom prst="rect">
            <a:avLst/>
          </a:prstGeom>
        </p:spPr>
      </p:pic>
      <p:sp>
        <p:nvSpPr>
          <p:cNvPr id="19" name="TextBox 18">
            <a:extLst>
              <a:ext uri="{FF2B5EF4-FFF2-40B4-BE49-F238E27FC236}">
                <a16:creationId xmlns:a16="http://schemas.microsoft.com/office/drawing/2014/main" id="{0E1C8FC1-3CF4-449E-A40F-A01926FB938B}"/>
              </a:ext>
            </a:extLst>
          </p:cNvPr>
          <p:cNvSpPr txBox="1"/>
          <p:nvPr/>
        </p:nvSpPr>
        <p:spPr>
          <a:xfrm>
            <a:off x="2748041" y="3279598"/>
            <a:ext cx="1057513" cy="1200329"/>
          </a:xfrm>
          <a:prstGeom prst="rect">
            <a:avLst/>
          </a:prstGeom>
          <a:noFill/>
        </p:spPr>
        <p:txBody>
          <a:bodyPr wrap="square" rtlCol="0">
            <a:spAutoFit/>
          </a:bodyPr>
          <a:lstStyle/>
          <a:p>
            <a:r>
              <a:rPr lang="en-US" dirty="0"/>
              <a:t>Step 1 </a:t>
            </a:r>
            <a:br>
              <a:rPr lang="en-US" dirty="0"/>
            </a:br>
            <a:r>
              <a:rPr lang="en-US" dirty="0"/>
              <a:t>find least common ancestor</a:t>
            </a:r>
          </a:p>
        </p:txBody>
      </p:sp>
      <p:sp>
        <p:nvSpPr>
          <p:cNvPr id="20" name="TextBox 19">
            <a:extLst>
              <a:ext uri="{FF2B5EF4-FFF2-40B4-BE49-F238E27FC236}">
                <a16:creationId xmlns:a16="http://schemas.microsoft.com/office/drawing/2014/main" id="{7C2F6473-68AE-4696-870B-792DC7DDC270}"/>
              </a:ext>
            </a:extLst>
          </p:cNvPr>
          <p:cNvSpPr txBox="1"/>
          <p:nvPr/>
        </p:nvSpPr>
        <p:spPr>
          <a:xfrm>
            <a:off x="3805554" y="518356"/>
            <a:ext cx="3616386" cy="646331"/>
          </a:xfrm>
          <a:prstGeom prst="rect">
            <a:avLst/>
          </a:prstGeom>
          <a:noFill/>
        </p:spPr>
        <p:txBody>
          <a:bodyPr wrap="square" rtlCol="0">
            <a:spAutoFit/>
          </a:bodyPr>
          <a:lstStyle/>
          <a:p>
            <a:r>
              <a:rPr lang="en-US" dirty="0"/>
              <a:t>Step 2 (if exact community is needed) BFS with seed edge</a:t>
            </a:r>
          </a:p>
        </p:txBody>
      </p:sp>
      <p:sp>
        <p:nvSpPr>
          <p:cNvPr id="21" name="Arrow: Down 20">
            <a:extLst>
              <a:ext uri="{FF2B5EF4-FFF2-40B4-BE49-F238E27FC236}">
                <a16:creationId xmlns:a16="http://schemas.microsoft.com/office/drawing/2014/main" id="{3F71DA60-A05C-4C49-B85D-D14FF9607389}"/>
              </a:ext>
            </a:extLst>
          </p:cNvPr>
          <p:cNvSpPr/>
          <p:nvPr/>
        </p:nvSpPr>
        <p:spPr>
          <a:xfrm>
            <a:off x="6669463" y="791110"/>
            <a:ext cx="193403" cy="291033"/>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Arrow: Down 23">
            <a:extLst>
              <a:ext uri="{FF2B5EF4-FFF2-40B4-BE49-F238E27FC236}">
                <a16:creationId xmlns:a16="http://schemas.microsoft.com/office/drawing/2014/main" id="{233A3E13-9682-47D2-8A22-2F0F6A9FC0BD}"/>
              </a:ext>
            </a:extLst>
          </p:cNvPr>
          <p:cNvSpPr/>
          <p:nvPr/>
        </p:nvSpPr>
        <p:spPr>
          <a:xfrm rot="4025209">
            <a:off x="1191242" y="3587134"/>
            <a:ext cx="193403" cy="291033"/>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Arrow: Down 24">
            <a:extLst>
              <a:ext uri="{FF2B5EF4-FFF2-40B4-BE49-F238E27FC236}">
                <a16:creationId xmlns:a16="http://schemas.microsoft.com/office/drawing/2014/main" id="{B8B74944-A75B-4CD9-8AD7-9481E8BDBE14}"/>
              </a:ext>
            </a:extLst>
          </p:cNvPr>
          <p:cNvSpPr/>
          <p:nvPr/>
        </p:nvSpPr>
        <p:spPr>
          <a:xfrm rot="16827899">
            <a:off x="3101188" y="2647234"/>
            <a:ext cx="193403" cy="291033"/>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50456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E1574FF-A167-4BAD-9EC2-51E6A4F1BB47}"/>
              </a:ext>
            </a:extLst>
          </p:cNvPr>
          <p:cNvSpPr>
            <a:spLocks noGrp="1"/>
          </p:cNvSpPr>
          <p:nvPr>
            <p:ph type="title"/>
          </p:nvPr>
        </p:nvSpPr>
        <p:spPr/>
        <p:txBody>
          <a:bodyPr>
            <a:noAutofit/>
          </a:bodyPr>
          <a:lstStyle/>
          <a:p>
            <a:r>
              <a:rPr lang="en-US" sz="2000" dirty="0"/>
              <a:t>Results – Query time</a:t>
            </a:r>
          </a:p>
        </p:txBody>
      </p:sp>
      <p:pic>
        <p:nvPicPr>
          <p:cNvPr id="2" name="Picture 1">
            <a:extLst>
              <a:ext uri="{FF2B5EF4-FFF2-40B4-BE49-F238E27FC236}">
                <a16:creationId xmlns:a16="http://schemas.microsoft.com/office/drawing/2014/main" id="{5CFD854C-94D5-4EAC-BB49-342DA99CC46F}"/>
              </a:ext>
            </a:extLst>
          </p:cNvPr>
          <p:cNvPicPr>
            <a:picLocks noChangeAspect="1"/>
          </p:cNvPicPr>
          <p:nvPr/>
        </p:nvPicPr>
        <p:blipFill>
          <a:blip r:embed="rId3"/>
          <a:stretch>
            <a:fillRect/>
          </a:stretch>
        </p:blipFill>
        <p:spPr>
          <a:xfrm>
            <a:off x="0" y="1765758"/>
            <a:ext cx="9144000" cy="1611984"/>
          </a:xfrm>
          <a:prstGeom prst="rect">
            <a:avLst/>
          </a:prstGeom>
        </p:spPr>
      </p:pic>
    </p:spTree>
    <p:extLst>
      <p:ext uri="{BB962C8B-B14F-4D97-AF65-F5344CB8AC3E}">
        <p14:creationId xmlns:p14="http://schemas.microsoft.com/office/powerpoint/2010/main" val="644241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FF15F4-9752-4F18-8241-B3B1DA6CBA2C}"/>
              </a:ext>
            </a:extLst>
          </p:cNvPr>
          <p:cNvSpPr>
            <a:spLocks noGrp="1"/>
          </p:cNvSpPr>
          <p:nvPr>
            <p:ph type="title"/>
          </p:nvPr>
        </p:nvSpPr>
        <p:spPr/>
        <p:txBody>
          <a:bodyPr>
            <a:normAutofit/>
          </a:bodyPr>
          <a:lstStyle/>
          <a:p>
            <a:r>
              <a:rPr lang="en-US" sz="3200" dirty="0"/>
              <a:t>References</a:t>
            </a:r>
          </a:p>
        </p:txBody>
      </p:sp>
      <p:sp>
        <p:nvSpPr>
          <p:cNvPr id="4" name="Content Placeholder 3">
            <a:extLst>
              <a:ext uri="{FF2B5EF4-FFF2-40B4-BE49-F238E27FC236}">
                <a16:creationId xmlns:a16="http://schemas.microsoft.com/office/drawing/2014/main" id="{F40C2AF5-8604-4EE7-8F41-42ADBD580DEF}"/>
              </a:ext>
            </a:extLst>
          </p:cNvPr>
          <p:cNvSpPr>
            <a:spLocks noGrp="1"/>
          </p:cNvSpPr>
          <p:nvPr>
            <p:ph idx="1"/>
          </p:nvPr>
        </p:nvSpPr>
        <p:spPr/>
        <p:txBody>
          <a:bodyPr>
            <a:normAutofit fontScale="92500"/>
          </a:bodyPr>
          <a:lstStyle/>
          <a:p>
            <a:r>
              <a:rPr lang="en-US" sz="1400" dirty="0"/>
              <a:t>[OSDI ‘12] Gonzalez, Joseph E., et al. "</a:t>
            </a:r>
            <a:r>
              <a:rPr lang="en-US" sz="1400" dirty="0" err="1"/>
              <a:t>PowerGraph</a:t>
            </a:r>
            <a:r>
              <a:rPr lang="en-US" sz="1400" dirty="0"/>
              <a:t>: Distributed Graph-Parallel Computation on Natural Graphs." </a:t>
            </a:r>
            <a:r>
              <a:rPr lang="en-US" sz="1400" i="1" dirty="0"/>
              <a:t>OSDI</a:t>
            </a:r>
            <a:r>
              <a:rPr lang="en-US" sz="1400" dirty="0"/>
              <a:t>. Vol. 12. No. 1. 2012.</a:t>
            </a:r>
          </a:p>
          <a:p>
            <a:r>
              <a:rPr lang="en-US" sz="1400" dirty="0"/>
              <a:t>[WWW ‘08] </a:t>
            </a:r>
            <a:r>
              <a:rPr lang="en-US" sz="1400" dirty="0" err="1"/>
              <a:t>Leskovec</a:t>
            </a:r>
            <a:r>
              <a:rPr lang="en-US" sz="1400" dirty="0"/>
              <a:t>, Jure, and Eric Horvitz. "Planetary-scale views on a large instant-messaging network." Proceedings of the 17th international conference on World Wide Web. ACM, 2008.</a:t>
            </a:r>
          </a:p>
          <a:p>
            <a:r>
              <a:rPr lang="en-US" sz="1400" dirty="0"/>
              <a:t>[Big Data ‘14] Fu, </a:t>
            </a:r>
            <a:r>
              <a:rPr lang="en-US" sz="1400" dirty="0" err="1"/>
              <a:t>Zhisong</a:t>
            </a:r>
            <a:r>
              <a:rPr lang="en-US" sz="1400" dirty="0"/>
              <a:t>, et al. "Parallel breadth first search on GPU clusters." Big Data (Big Data), 2014 IEEE International Conference on. IEEE, 2014.</a:t>
            </a:r>
          </a:p>
          <a:p>
            <a:r>
              <a:rPr lang="en-US" sz="1400" dirty="0"/>
              <a:t>[CIKM ‘10] A. </a:t>
            </a:r>
            <a:r>
              <a:rPr lang="en-US" sz="1400" dirty="0" err="1"/>
              <a:t>Gubichev</a:t>
            </a:r>
            <a:r>
              <a:rPr lang="en-US" sz="1400" dirty="0"/>
              <a:t>, S. </a:t>
            </a:r>
            <a:r>
              <a:rPr lang="en-US" sz="1400" dirty="0" err="1"/>
              <a:t>Bedathur</a:t>
            </a:r>
            <a:r>
              <a:rPr lang="en-US" sz="1400" dirty="0"/>
              <a:t>, S. Seufert, and G. </a:t>
            </a:r>
            <a:r>
              <a:rPr lang="en-US" sz="1400" dirty="0" err="1"/>
              <a:t>Weikum</a:t>
            </a:r>
            <a:r>
              <a:rPr lang="en-US" sz="1400" dirty="0"/>
              <a:t>. Fast and accurate estimation of shortest paths in large graphs. In Proceedings of the 19th ACM International Conference on Information and Knowledge Management, CIKM ’10, 2010.</a:t>
            </a:r>
          </a:p>
          <a:p>
            <a:r>
              <a:rPr lang="en-US" sz="1400" dirty="0"/>
              <a:t>[TKDE ‘14] M. </a:t>
            </a:r>
            <a:r>
              <a:rPr lang="en-US" sz="1400" dirty="0" err="1"/>
              <a:t>Qiao</a:t>
            </a:r>
            <a:r>
              <a:rPr lang="en-US" sz="1400" dirty="0"/>
              <a:t>, H. Cheng, L. Chang, and J. Yu. Approximate shortest distance computing: A query-dependent local landmark scheme. Knowledge and Data Engineering, IEEE Transactions on, 2014</a:t>
            </a:r>
          </a:p>
          <a:p>
            <a:r>
              <a:rPr lang="en-US" sz="1400" dirty="0"/>
              <a:t>[Nature ‘00] Kleinberg, J., Navigation in a Small World. Nature 406 (2000), 845.</a:t>
            </a:r>
          </a:p>
          <a:p>
            <a:r>
              <a:rPr lang="en-US" sz="1400" dirty="0"/>
              <a:t>[SIGMOD ‘14] Huang, Xin, et al. "Querying k-truss community in large and dynamic graphs." Proceedings of the 2014 ACM SIGMOD international conference on Management of data. ACM, 2014.</a:t>
            </a:r>
          </a:p>
        </p:txBody>
      </p:sp>
    </p:spTree>
    <p:extLst>
      <p:ext uri="{BB962C8B-B14F-4D97-AF65-F5344CB8AC3E}">
        <p14:creationId xmlns:p14="http://schemas.microsoft.com/office/powerpoint/2010/main" val="21255362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695E8-83FE-4F5B-8FF1-F2DE50FCDECE}"/>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2892186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2" name="Picture 18" descr="https://relationary.files.wordpress.com/2009/06/lastfm_4096_graph_white_labels.png">
            <a:extLst>
              <a:ext uri="{FF2B5EF4-FFF2-40B4-BE49-F238E27FC236}">
                <a16:creationId xmlns:a16="http://schemas.microsoft.com/office/drawing/2014/main" id="{482A8E87-151C-47EF-8FC9-E4A26E299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16" y="1012388"/>
            <a:ext cx="2952072" cy="221405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a:extLst>
              <a:ext uri="{FF2B5EF4-FFF2-40B4-BE49-F238E27FC236}">
                <a16:creationId xmlns:a16="http://schemas.microsoft.com/office/drawing/2014/main" id="{D5E13B7A-ED4C-4484-A266-33974AA0B1F4}"/>
              </a:ext>
            </a:extLst>
          </p:cNvPr>
          <p:cNvSpPr>
            <a:spLocks noGrp="1"/>
          </p:cNvSpPr>
          <p:nvPr>
            <p:ph type="title"/>
          </p:nvPr>
        </p:nvSpPr>
        <p:spPr/>
        <p:txBody>
          <a:bodyPr>
            <a:normAutofit/>
          </a:bodyPr>
          <a:lstStyle/>
          <a:p>
            <a:r>
              <a:rPr lang="en-US" sz="3200" dirty="0"/>
              <a:t>Big Graphs Are Everywhere</a:t>
            </a:r>
          </a:p>
        </p:txBody>
      </p:sp>
      <p:pic>
        <p:nvPicPr>
          <p:cNvPr id="1030" name="Picture 6" descr="https://cdn0.tnwcdn.com/wp-content/blogs.dir/1/files/2013/11/social-network-links-730x410.jpg">
            <a:extLst>
              <a:ext uri="{FF2B5EF4-FFF2-40B4-BE49-F238E27FC236}">
                <a16:creationId xmlns:a16="http://schemas.microsoft.com/office/drawing/2014/main" id="{757DA49F-AA13-4C1F-B423-279C283419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5340" y="1043787"/>
            <a:ext cx="2824201" cy="1586195"/>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ow to Display Complex Network Data with Information Visualization">
            <a:extLst>
              <a:ext uri="{FF2B5EF4-FFF2-40B4-BE49-F238E27FC236}">
                <a16:creationId xmlns:a16="http://schemas.microsoft.com/office/drawing/2014/main" id="{15C6FDD4-69AD-4B64-A99A-6EC4B41D593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4936" t="7929" r="14091" b="7489"/>
          <a:stretch/>
        </p:blipFill>
        <p:spPr bwMode="auto">
          <a:xfrm>
            <a:off x="5003800" y="3035732"/>
            <a:ext cx="3454400" cy="149042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253C689-BE6C-4CF5-89DD-290BD31C47C4}"/>
              </a:ext>
            </a:extLst>
          </p:cNvPr>
          <p:cNvSpPr txBox="1"/>
          <p:nvPr/>
        </p:nvSpPr>
        <p:spPr>
          <a:xfrm>
            <a:off x="7399541" y="1043787"/>
            <a:ext cx="1054584" cy="707886"/>
          </a:xfrm>
          <a:prstGeom prst="rect">
            <a:avLst/>
          </a:prstGeom>
          <a:noFill/>
        </p:spPr>
        <p:txBody>
          <a:bodyPr wrap="none" rtlCol="0">
            <a:spAutoFit/>
          </a:bodyPr>
          <a:lstStyle/>
          <a:p>
            <a:r>
              <a:rPr lang="en-US" sz="2000" dirty="0"/>
              <a:t>Social </a:t>
            </a:r>
          </a:p>
          <a:p>
            <a:r>
              <a:rPr lang="en-US" sz="2000" dirty="0"/>
              <a:t>network</a:t>
            </a:r>
          </a:p>
        </p:txBody>
      </p:sp>
      <p:sp>
        <p:nvSpPr>
          <p:cNvPr id="18" name="TextBox 17">
            <a:extLst>
              <a:ext uri="{FF2B5EF4-FFF2-40B4-BE49-F238E27FC236}">
                <a16:creationId xmlns:a16="http://schemas.microsoft.com/office/drawing/2014/main" id="{E7E732E1-369A-43FF-91CC-A43E297F5AFF}"/>
              </a:ext>
            </a:extLst>
          </p:cNvPr>
          <p:cNvSpPr txBox="1"/>
          <p:nvPr/>
        </p:nvSpPr>
        <p:spPr>
          <a:xfrm>
            <a:off x="6895037" y="2526396"/>
            <a:ext cx="1502206" cy="707886"/>
          </a:xfrm>
          <a:prstGeom prst="rect">
            <a:avLst/>
          </a:prstGeom>
          <a:noFill/>
        </p:spPr>
        <p:txBody>
          <a:bodyPr wrap="none" rtlCol="0">
            <a:spAutoFit/>
          </a:bodyPr>
          <a:lstStyle/>
          <a:p>
            <a:r>
              <a:rPr lang="en-US" sz="2000" dirty="0"/>
              <a:t>cooperation </a:t>
            </a:r>
          </a:p>
          <a:p>
            <a:r>
              <a:rPr lang="en-US" sz="2000" dirty="0"/>
              <a:t>network</a:t>
            </a:r>
          </a:p>
        </p:txBody>
      </p:sp>
      <p:pic>
        <p:nvPicPr>
          <p:cNvPr id="1040" name="Picture 16" descr="http://www.visualcomplexity.com/vc/images/122_big01.jpg">
            <a:extLst>
              <a:ext uri="{FF2B5EF4-FFF2-40B4-BE49-F238E27FC236}">
                <a16:creationId xmlns:a16="http://schemas.microsoft.com/office/drawing/2014/main" id="{AE5E6C91-4C4A-471C-AEF6-877AAFDEC87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69226" y="2810178"/>
            <a:ext cx="2287975" cy="1715981"/>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F897BA83-ABA2-4393-A711-6469252DA921}"/>
              </a:ext>
            </a:extLst>
          </p:cNvPr>
          <p:cNvSpPr txBox="1"/>
          <p:nvPr/>
        </p:nvSpPr>
        <p:spPr>
          <a:xfrm>
            <a:off x="406400" y="3879828"/>
            <a:ext cx="2040495" cy="707886"/>
          </a:xfrm>
          <a:prstGeom prst="rect">
            <a:avLst/>
          </a:prstGeom>
          <a:noFill/>
        </p:spPr>
        <p:txBody>
          <a:bodyPr wrap="none" rtlCol="0">
            <a:spAutoFit/>
          </a:bodyPr>
          <a:lstStyle/>
          <a:p>
            <a:r>
              <a:rPr lang="en-US" sz="2000" dirty="0"/>
              <a:t>Protein homology</a:t>
            </a:r>
            <a:br>
              <a:rPr lang="en-US" sz="2000" dirty="0"/>
            </a:br>
            <a:r>
              <a:rPr lang="en-US" sz="2000" dirty="0"/>
              <a:t> network</a:t>
            </a:r>
          </a:p>
        </p:txBody>
      </p:sp>
      <p:sp>
        <p:nvSpPr>
          <p:cNvPr id="24" name="TextBox 23">
            <a:extLst>
              <a:ext uri="{FF2B5EF4-FFF2-40B4-BE49-F238E27FC236}">
                <a16:creationId xmlns:a16="http://schemas.microsoft.com/office/drawing/2014/main" id="{8E1BBDBE-521C-4719-9A6C-58ABB9477447}"/>
              </a:ext>
            </a:extLst>
          </p:cNvPr>
          <p:cNvSpPr txBox="1"/>
          <p:nvPr/>
        </p:nvSpPr>
        <p:spPr>
          <a:xfrm>
            <a:off x="2876693" y="1473085"/>
            <a:ext cx="1553630" cy="707886"/>
          </a:xfrm>
          <a:prstGeom prst="rect">
            <a:avLst/>
          </a:prstGeom>
          <a:noFill/>
        </p:spPr>
        <p:txBody>
          <a:bodyPr wrap="none" rtlCol="0">
            <a:spAutoFit/>
          </a:bodyPr>
          <a:lstStyle/>
          <a:p>
            <a:r>
              <a:rPr lang="en-US" sz="2000" dirty="0"/>
              <a:t>Musicians on</a:t>
            </a:r>
            <a:br>
              <a:rPr lang="en-US" sz="2000" dirty="0"/>
            </a:br>
            <a:r>
              <a:rPr lang="en-US" sz="2000" dirty="0"/>
              <a:t>the internet</a:t>
            </a:r>
          </a:p>
        </p:txBody>
      </p:sp>
    </p:spTree>
    <p:extLst>
      <p:ext uri="{BB962C8B-B14F-4D97-AF65-F5344CB8AC3E}">
        <p14:creationId xmlns:p14="http://schemas.microsoft.com/office/powerpoint/2010/main" val="673128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3889BC-D458-4EE7-B929-653FB015CF60}"/>
              </a:ext>
            </a:extLst>
          </p:cNvPr>
          <p:cNvSpPr>
            <a:spLocks noGrp="1"/>
          </p:cNvSpPr>
          <p:nvPr>
            <p:ph type="title"/>
          </p:nvPr>
        </p:nvSpPr>
        <p:spPr/>
        <p:txBody>
          <a:bodyPr>
            <a:normAutofit/>
          </a:bodyPr>
          <a:lstStyle/>
          <a:p>
            <a:r>
              <a:rPr lang="en-US" sz="3200" dirty="0"/>
              <a:t>Communities Naturally Exist in Networks</a:t>
            </a:r>
          </a:p>
        </p:txBody>
      </p:sp>
      <p:pic>
        <p:nvPicPr>
          <p:cNvPr id="2" name="Picture 1">
            <a:extLst>
              <a:ext uri="{FF2B5EF4-FFF2-40B4-BE49-F238E27FC236}">
                <a16:creationId xmlns:a16="http://schemas.microsoft.com/office/drawing/2014/main" id="{A4D30E8C-2818-43F3-A8A2-294BAEB34AC1}"/>
              </a:ext>
            </a:extLst>
          </p:cNvPr>
          <p:cNvPicPr>
            <a:picLocks noChangeAspect="1"/>
          </p:cNvPicPr>
          <p:nvPr/>
        </p:nvPicPr>
        <p:blipFill>
          <a:blip r:embed="rId3"/>
          <a:stretch>
            <a:fillRect/>
          </a:stretch>
        </p:blipFill>
        <p:spPr>
          <a:xfrm>
            <a:off x="652630" y="1367367"/>
            <a:ext cx="2555463" cy="1531144"/>
          </a:xfrm>
          <a:prstGeom prst="rect">
            <a:avLst/>
          </a:prstGeom>
        </p:spPr>
      </p:pic>
      <p:sp>
        <p:nvSpPr>
          <p:cNvPr id="5" name="TextBox 4">
            <a:extLst>
              <a:ext uri="{FF2B5EF4-FFF2-40B4-BE49-F238E27FC236}">
                <a16:creationId xmlns:a16="http://schemas.microsoft.com/office/drawing/2014/main" id="{393B2644-7612-429F-AFFD-549E6D63CD0E}"/>
              </a:ext>
            </a:extLst>
          </p:cNvPr>
          <p:cNvSpPr txBox="1"/>
          <p:nvPr/>
        </p:nvSpPr>
        <p:spPr>
          <a:xfrm>
            <a:off x="491434" y="3624435"/>
            <a:ext cx="2716659" cy="830997"/>
          </a:xfrm>
          <a:prstGeom prst="rect">
            <a:avLst/>
          </a:prstGeom>
          <a:noFill/>
        </p:spPr>
        <p:txBody>
          <a:bodyPr wrap="square" rtlCol="0">
            <a:spAutoFit/>
          </a:bodyPr>
          <a:lstStyle/>
          <a:p>
            <a:pPr algn="ctr"/>
            <a:r>
              <a:rPr lang="en-US" sz="2400" dirty="0"/>
              <a:t>Influential research groups</a:t>
            </a:r>
          </a:p>
        </p:txBody>
      </p:sp>
      <p:grpSp>
        <p:nvGrpSpPr>
          <p:cNvPr id="9" name="Group 8">
            <a:extLst>
              <a:ext uri="{FF2B5EF4-FFF2-40B4-BE49-F238E27FC236}">
                <a16:creationId xmlns:a16="http://schemas.microsoft.com/office/drawing/2014/main" id="{2489E57B-5DAA-4938-AEFB-508A43F8A9F4}"/>
              </a:ext>
            </a:extLst>
          </p:cNvPr>
          <p:cNvGrpSpPr/>
          <p:nvPr/>
        </p:nvGrpSpPr>
        <p:grpSpPr>
          <a:xfrm>
            <a:off x="3309693" y="1335743"/>
            <a:ext cx="2959296" cy="1594393"/>
            <a:chOff x="4578540" y="2700988"/>
            <a:chExt cx="2959296" cy="1594393"/>
          </a:xfrm>
        </p:grpSpPr>
        <p:pic>
          <p:nvPicPr>
            <p:cNvPr id="7" name="Picture 6">
              <a:extLst>
                <a:ext uri="{FF2B5EF4-FFF2-40B4-BE49-F238E27FC236}">
                  <a16:creationId xmlns:a16="http://schemas.microsoft.com/office/drawing/2014/main" id="{A27A1984-78EB-439D-A834-BFC1A1DA716F}"/>
                </a:ext>
              </a:extLst>
            </p:cNvPr>
            <p:cNvPicPr>
              <a:picLocks noChangeAspect="1"/>
            </p:cNvPicPr>
            <p:nvPr/>
          </p:nvPicPr>
          <p:blipFill>
            <a:blip r:embed="rId4"/>
            <a:stretch>
              <a:fillRect/>
            </a:stretch>
          </p:blipFill>
          <p:spPr>
            <a:xfrm>
              <a:off x="4578540" y="2700988"/>
              <a:ext cx="1524310" cy="1594393"/>
            </a:xfrm>
            <a:prstGeom prst="rect">
              <a:avLst/>
            </a:prstGeom>
          </p:spPr>
        </p:pic>
        <p:pic>
          <p:nvPicPr>
            <p:cNvPr id="8" name="Picture 7">
              <a:extLst>
                <a:ext uri="{FF2B5EF4-FFF2-40B4-BE49-F238E27FC236}">
                  <a16:creationId xmlns:a16="http://schemas.microsoft.com/office/drawing/2014/main" id="{E5812D90-48AF-44FF-9ABD-5AA80D658DD1}"/>
                </a:ext>
              </a:extLst>
            </p:cNvPr>
            <p:cNvPicPr>
              <a:picLocks noChangeAspect="1"/>
            </p:cNvPicPr>
            <p:nvPr/>
          </p:nvPicPr>
          <p:blipFill>
            <a:blip r:embed="rId5"/>
            <a:stretch>
              <a:fillRect/>
            </a:stretch>
          </p:blipFill>
          <p:spPr>
            <a:xfrm>
              <a:off x="6106601" y="2750438"/>
              <a:ext cx="1431235" cy="1495495"/>
            </a:xfrm>
            <a:prstGeom prst="rect">
              <a:avLst/>
            </a:prstGeom>
          </p:spPr>
        </p:pic>
      </p:grpSp>
      <p:sp>
        <p:nvSpPr>
          <p:cNvPr id="10" name="TextBox 9">
            <a:extLst>
              <a:ext uri="{FF2B5EF4-FFF2-40B4-BE49-F238E27FC236}">
                <a16:creationId xmlns:a16="http://schemas.microsoft.com/office/drawing/2014/main" id="{108A535C-2836-4513-A384-4482468E67E5}"/>
              </a:ext>
            </a:extLst>
          </p:cNvPr>
          <p:cNvSpPr txBox="1"/>
          <p:nvPr/>
        </p:nvSpPr>
        <p:spPr>
          <a:xfrm>
            <a:off x="3604878" y="3803250"/>
            <a:ext cx="2677318" cy="461665"/>
          </a:xfrm>
          <a:prstGeom prst="rect">
            <a:avLst/>
          </a:prstGeom>
          <a:noFill/>
        </p:spPr>
        <p:txBody>
          <a:bodyPr wrap="square" rtlCol="0">
            <a:spAutoFit/>
          </a:bodyPr>
          <a:lstStyle/>
          <a:p>
            <a:r>
              <a:rPr lang="en-US" sz="2400" dirty="0"/>
              <a:t>Graph compression</a:t>
            </a:r>
          </a:p>
        </p:txBody>
      </p:sp>
      <p:pic>
        <p:nvPicPr>
          <p:cNvPr id="11" name="Picture 10">
            <a:extLst>
              <a:ext uri="{FF2B5EF4-FFF2-40B4-BE49-F238E27FC236}">
                <a16:creationId xmlns:a16="http://schemas.microsoft.com/office/drawing/2014/main" id="{3D847CA0-9EEA-4C34-BE90-A3BE675818AC}"/>
              </a:ext>
            </a:extLst>
          </p:cNvPr>
          <p:cNvPicPr>
            <a:picLocks noChangeAspect="1"/>
          </p:cNvPicPr>
          <p:nvPr/>
        </p:nvPicPr>
        <p:blipFill>
          <a:blip r:embed="rId6"/>
          <a:stretch>
            <a:fillRect/>
          </a:stretch>
        </p:blipFill>
        <p:spPr>
          <a:xfrm>
            <a:off x="6494540" y="1063229"/>
            <a:ext cx="1920064" cy="2302734"/>
          </a:xfrm>
          <a:prstGeom prst="rect">
            <a:avLst/>
          </a:prstGeom>
        </p:spPr>
      </p:pic>
      <p:sp>
        <p:nvSpPr>
          <p:cNvPr id="14" name="TextBox 13">
            <a:extLst>
              <a:ext uri="{FF2B5EF4-FFF2-40B4-BE49-F238E27FC236}">
                <a16:creationId xmlns:a16="http://schemas.microsoft.com/office/drawing/2014/main" id="{159F501A-83F2-4AAD-9902-89EE74A13F57}"/>
              </a:ext>
            </a:extLst>
          </p:cNvPr>
          <p:cNvSpPr txBox="1"/>
          <p:nvPr/>
        </p:nvSpPr>
        <p:spPr>
          <a:xfrm>
            <a:off x="6678981" y="3618585"/>
            <a:ext cx="2275042" cy="830997"/>
          </a:xfrm>
          <a:prstGeom prst="rect">
            <a:avLst/>
          </a:prstGeom>
          <a:noFill/>
        </p:spPr>
        <p:txBody>
          <a:bodyPr wrap="square" rtlCol="0">
            <a:spAutoFit/>
          </a:bodyPr>
          <a:lstStyle/>
          <a:p>
            <a:r>
              <a:rPr lang="en-US" sz="2400" dirty="0"/>
              <a:t>Customer with similar interest</a:t>
            </a:r>
          </a:p>
        </p:txBody>
      </p:sp>
    </p:spTree>
    <p:extLst>
      <p:ext uri="{BB962C8B-B14F-4D97-AF65-F5344CB8AC3E}">
        <p14:creationId xmlns:p14="http://schemas.microsoft.com/office/powerpoint/2010/main" val="161462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taging.prolyte.com/afbeeldingen/s40t-truss.430e7ec6.jpg">
            <a:extLst>
              <a:ext uri="{FF2B5EF4-FFF2-40B4-BE49-F238E27FC236}">
                <a16:creationId xmlns:a16="http://schemas.microsoft.com/office/drawing/2014/main" id="{3DDABA94-DF9A-4875-9E53-4F3335C00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7150" y="1098949"/>
            <a:ext cx="1049200" cy="670322"/>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473889BC-D458-4EE7-B929-653FB015CF60}"/>
              </a:ext>
            </a:extLst>
          </p:cNvPr>
          <p:cNvSpPr>
            <a:spLocks noGrp="1"/>
          </p:cNvSpPr>
          <p:nvPr>
            <p:ph type="title"/>
          </p:nvPr>
        </p:nvSpPr>
        <p:spPr>
          <a:xfrm>
            <a:off x="457200" y="205979"/>
            <a:ext cx="8229600" cy="857250"/>
          </a:xfrm>
        </p:spPr>
        <p:txBody>
          <a:bodyPr>
            <a:normAutofit/>
          </a:bodyPr>
          <a:lstStyle/>
          <a:p>
            <a:r>
              <a:rPr lang="en-US" sz="3200" dirty="0"/>
              <a:t>K-truss Community</a:t>
            </a:r>
          </a:p>
        </p:txBody>
      </p:sp>
      <p:sp>
        <p:nvSpPr>
          <p:cNvPr id="4" name="Content Placeholder 3">
            <a:extLst>
              <a:ext uri="{FF2B5EF4-FFF2-40B4-BE49-F238E27FC236}">
                <a16:creationId xmlns:a16="http://schemas.microsoft.com/office/drawing/2014/main" id="{4DE9C845-7649-4980-8B80-942061F71EDA}"/>
              </a:ext>
            </a:extLst>
          </p:cNvPr>
          <p:cNvSpPr>
            <a:spLocks noGrp="1"/>
          </p:cNvSpPr>
          <p:nvPr>
            <p:ph idx="1"/>
          </p:nvPr>
        </p:nvSpPr>
        <p:spPr>
          <a:xfrm>
            <a:off x="457200" y="1200151"/>
            <a:ext cx="8229600" cy="3273224"/>
          </a:xfrm>
        </p:spPr>
        <p:txBody>
          <a:bodyPr>
            <a:normAutofit/>
          </a:bodyPr>
          <a:lstStyle/>
          <a:p>
            <a:r>
              <a:rPr lang="en-US" sz="2800" dirty="0"/>
              <a:t>Truss </a:t>
            </a:r>
          </a:p>
          <a:p>
            <a:r>
              <a:rPr lang="en-US" sz="2800" dirty="0"/>
              <a:t>K-truss definition</a:t>
            </a:r>
            <a:endParaRPr lang="en-US" sz="2800" dirty="0">
              <a:solidFill>
                <a:srgbClr val="FF0000"/>
              </a:solidFill>
            </a:endParaRPr>
          </a:p>
          <a:p>
            <a:r>
              <a:rPr lang="en-US" sz="2800" dirty="0"/>
              <a:t>K-truss community</a:t>
            </a:r>
          </a:p>
          <a:p>
            <a:pPr lvl="1"/>
            <a:r>
              <a:rPr lang="en-US" sz="2400" dirty="0"/>
              <a:t>Maximal k-truss</a:t>
            </a:r>
          </a:p>
          <a:p>
            <a:pPr lvl="1"/>
            <a:r>
              <a:rPr lang="en-US" sz="2400" dirty="0"/>
              <a:t>Triangle connected </a:t>
            </a:r>
            <a:r>
              <a:rPr lang="en-US" sz="2000" dirty="0"/>
              <a:t>[SIGMOD ‘14]</a:t>
            </a:r>
          </a:p>
          <a:p>
            <a:r>
              <a:rPr lang="en-US" sz="2400" dirty="0" err="1"/>
              <a:t>Trussness</a:t>
            </a:r>
            <a:r>
              <a:rPr lang="en-US" sz="2400" dirty="0"/>
              <a:t> </a:t>
            </a:r>
          </a:p>
        </p:txBody>
      </p:sp>
      <p:grpSp>
        <p:nvGrpSpPr>
          <p:cNvPr id="14" name="Group 13">
            <a:extLst>
              <a:ext uri="{FF2B5EF4-FFF2-40B4-BE49-F238E27FC236}">
                <a16:creationId xmlns:a16="http://schemas.microsoft.com/office/drawing/2014/main" id="{D35CAAED-B111-426B-80A9-B1D6F0F318BD}"/>
              </a:ext>
            </a:extLst>
          </p:cNvPr>
          <p:cNvGrpSpPr/>
          <p:nvPr/>
        </p:nvGrpSpPr>
        <p:grpSpPr>
          <a:xfrm>
            <a:off x="4046708" y="1593879"/>
            <a:ext cx="1541071" cy="623135"/>
            <a:chOff x="4236681" y="1394222"/>
            <a:chExt cx="1541071" cy="623135"/>
          </a:xfrm>
        </p:grpSpPr>
        <p:pic>
          <p:nvPicPr>
            <p:cNvPr id="5" name="Picture 4">
              <a:extLst>
                <a:ext uri="{FF2B5EF4-FFF2-40B4-BE49-F238E27FC236}">
                  <a16:creationId xmlns:a16="http://schemas.microsoft.com/office/drawing/2014/main" id="{D8F66FE4-2DEF-47AD-A68B-DCB1389C5387}"/>
                </a:ext>
              </a:extLst>
            </p:cNvPr>
            <p:cNvPicPr>
              <a:picLocks noChangeAspect="1"/>
            </p:cNvPicPr>
            <p:nvPr/>
          </p:nvPicPr>
          <p:blipFill>
            <a:blip r:embed="rId4"/>
            <a:stretch>
              <a:fillRect/>
            </a:stretch>
          </p:blipFill>
          <p:spPr>
            <a:xfrm>
              <a:off x="4236681" y="1483911"/>
              <a:ext cx="899238" cy="533446"/>
            </a:xfrm>
            <a:prstGeom prst="rect">
              <a:avLst/>
            </a:prstGeom>
          </p:spPr>
        </p:pic>
        <p:sp>
          <p:nvSpPr>
            <p:cNvPr id="8" name="TextBox 7">
              <a:extLst>
                <a:ext uri="{FF2B5EF4-FFF2-40B4-BE49-F238E27FC236}">
                  <a16:creationId xmlns:a16="http://schemas.microsoft.com/office/drawing/2014/main" id="{1ACAE0A6-B789-40C0-8EED-B57680248BD8}"/>
                </a:ext>
              </a:extLst>
            </p:cNvPr>
            <p:cNvSpPr txBox="1"/>
            <p:nvPr/>
          </p:nvSpPr>
          <p:spPr>
            <a:xfrm>
              <a:off x="4947075" y="1394222"/>
              <a:ext cx="830677" cy="369332"/>
            </a:xfrm>
            <a:prstGeom prst="rect">
              <a:avLst/>
            </a:prstGeom>
            <a:noFill/>
          </p:spPr>
          <p:txBody>
            <a:bodyPr wrap="none" rtlCol="0">
              <a:spAutoFit/>
            </a:bodyPr>
            <a:lstStyle/>
            <a:p>
              <a:r>
                <a:rPr lang="en-US" dirty="0"/>
                <a:t>3-truss</a:t>
              </a:r>
            </a:p>
          </p:txBody>
        </p:sp>
      </p:grpSp>
      <p:grpSp>
        <p:nvGrpSpPr>
          <p:cNvPr id="15" name="Group 14">
            <a:extLst>
              <a:ext uri="{FF2B5EF4-FFF2-40B4-BE49-F238E27FC236}">
                <a16:creationId xmlns:a16="http://schemas.microsoft.com/office/drawing/2014/main" id="{2C4ACDA7-B50F-4D73-86C1-1ED8989F7A40}"/>
              </a:ext>
            </a:extLst>
          </p:cNvPr>
          <p:cNvGrpSpPr/>
          <p:nvPr/>
        </p:nvGrpSpPr>
        <p:grpSpPr>
          <a:xfrm>
            <a:off x="5871453" y="1646219"/>
            <a:ext cx="1738632" cy="608144"/>
            <a:chOff x="6181958" y="1409213"/>
            <a:chExt cx="1738632" cy="608144"/>
          </a:xfrm>
        </p:grpSpPr>
        <p:pic>
          <p:nvPicPr>
            <p:cNvPr id="7" name="Picture 6">
              <a:extLst>
                <a:ext uri="{FF2B5EF4-FFF2-40B4-BE49-F238E27FC236}">
                  <a16:creationId xmlns:a16="http://schemas.microsoft.com/office/drawing/2014/main" id="{036F91D0-896F-4990-882A-CD0465E82E69}"/>
                </a:ext>
              </a:extLst>
            </p:cNvPr>
            <p:cNvPicPr>
              <a:picLocks noChangeAspect="1"/>
            </p:cNvPicPr>
            <p:nvPr/>
          </p:nvPicPr>
          <p:blipFill>
            <a:blip r:embed="rId5"/>
            <a:stretch>
              <a:fillRect/>
            </a:stretch>
          </p:blipFill>
          <p:spPr>
            <a:xfrm>
              <a:off x="6181958" y="1483911"/>
              <a:ext cx="807790" cy="533446"/>
            </a:xfrm>
            <a:prstGeom prst="rect">
              <a:avLst/>
            </a:prstGeom>
          </p:spPr>
        </p:pic>
        <p:sp>
          <p:nvSpPr>
            <p:cNvPr id="10" name="TextBox 9">
              <a:extLst>
                <a:ext uri="{FF2B5EF4-FFF2-40B4-BE49-F238E27FC236}">
                  <a16:creationId xmlns:a16="http://schemas.microsoft.com/office/drawing/2014/main" id="{30893E65-DD20-4F6E-8489-2D6BD4981817}"/>
                </a:ext>
              </a:extLst>
            </p:cNvPr>
            <p:cNvSpPr txBox="1"/>
            <p:nvPr/>
          </p:nvSpPr>
          <p:spPr>
            <a:xfrm>
              <a:off x="7089913" y="1409213"/>
              <a:ext cx="830677" cy="369332"/>
            </a:xfrm>
            <a:prstGeom prst="rect">
              <a:avLst/>
            </a:prstGeom>
            <a:noFill/>
          </p:spPr>
          <p:txBody>
            <a:bodyPr wrap="none" rtlCol="0">
              <a:spAutoFit/>
            </a:bodyPr>
            <a:lstStyle/>
            <a:p>
              <a:r>
                <a:rPr lang="en-US" dirty="0"/>
                <a:t>4-truss</a:t>
              </a:r>
            </a:p>
          </p:txBody>
        </p:sp>
      </p:grpSp>
      <p:pic>
        <p:nvPicPr>
          <p:cNvPr id="11" name="Picture 10">
            <a:extLst>
              <a:ext uri="{FF2B5EF4-FFF2-40B4-BE49-F238E27FC236}">
                <a16:creationId xmlns:a16="http://schemas.microsoft.com/office/drawing/2014/main" id="{F3F6433D-7511-4EDB-B0D7-6CDB8E03EFDA}"/>
              </a:ext>
            </a:extLst>
          </p:cNvPr>
          <p:cNvPicPr>
            <a:picLocks noChangeAspect="1"/>
          </p:cNvPicPr>
          <p:nvPr/>
        </p:nvPicPr>
        <p:blipFill>
          <a:blip r:embed="rId6"/>
          <a:stretch>
            <a:fillRect/>
          </a:stretch>
        </p:blipFill>
        <p:spPr>
          <a:xfrm>
            <a:off x="5848925" y="2514307"/>
            <a:ext cx="2837875" cy="919681"/>
          </a:xfrm>
          <a:prstGeom prst="rect">
            <a:avLst/>
          </a:prstGeom>
        </p:spPr>
      </p:pic>
      <p:pic>
        <p:nvPicPr>
          <p:cNvPr id="13" name="Picture 12">
            <a:extLst>
              <a:ext uri="{FF2B5EF4-FFF2-40B4-BE49-F238E27FC236}">
                <a16:creationId xmlns:a16="http://schemas.microsoft.com/office/drawing/2014/main" id="{D8D337BC-2F68-4474-9414-4405E6DD5478}"/>
              </a:ext>
            </a:extLst>
          </p:cNvPr>
          <p:cNvPicPr>
            <a:picLocks noChangeAspect="1"/>
          </p:cNvPicPr>
          <p:nvPr/>
        </p:nvPicPr>
        <p:blipFill>
          <a:blip r:embed="rId7"/>
          <a:stretch>
            <a:fillRect/>
          </a:stretch>
        </p:blipFill>
        <p:spPr>
          <a:xfrm>
            <a:off x="5903148" y="3731079"/>
            <a:ext cx="2729427" cy="884536"/>
          </a:xfrm>
          <a:prstGeom prst="rect">
            <a:avLst/>
          </a:prstGeom>
        </p:spPr>
      </p:pic>
    </p:spTree>
    <p:extLst>
      <p:ext uri="{BB962C8B-B14F-4D97-AF65-F5344CB8AC3E}">
        <p14:creationId xmlns:p14="http://schemas.microsoft.com/office/powerpoint/2010/main" val="38692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E1574FF-A167-4BAD-9EC2-51E6A4F1BB47}"/>
              </a:ext>
            </a:extLst>
          </p:cNvPr>
          <p:cNvSpPr>
            <a:spLocks noGrp="1"/>
          </p:cNvSpPr>
          <p:nvPr>
            <p:ph type="title"/>
          </p:nvPr>
        </p:nvSpPr>
        <p:spPr/>
        <p:txBody>
          <a:bodyPr>
            <a:normAutofit/>
          </a:bodyPr>
          <a:lstStyle/>
          <a:p>
            <a:r>
              <a:rPr lang="en-US" sz="3200" dirty="0"/>
              <a:t>An Example Of K-truss Community</a:t>
            </a:r>
          </a:p>
        </p:txBody>
      </p:sp>
      <p:pic>
        <p:nvPicPr>
          <p:cNvPr id="13" name="Picture 12">
            <a:extLst>
              <a:ext uri="{FF2B5EF4-FFF2-40B4-BE49-F238E27FC236}">
                <a16:creationId xmlns:a16="http://schemas.microsoft.com/office/drawing/2014/main" id="{A5CA4399-0748-4C71-8543-4839272CBF88}"/>
              </a:ext>
            </a:extLst>
          </p:cNvPr>
          <p:cNvPicPr>
            <a:picLocks noChangeAspect="1"/>
          </p:cNvPicPr>
          <p:nvPr/>
        </p:nvPicPr>
        <p:blipFill>
          <a:blip r:embed="rId3"/>
          <a:stretch>
            <a:fillRect/>
          </a:stretch>
        </p:blipFill>
        <p:spPr>
          <a:xfrm>
            <a:off x="457200" y="1116203"/>
            <a:ext cx="8229600" cy="3387615"/>
          </a:xfrm>
          <a:prstGeom prst="rect">
            <a:avLst/>
          </a:prstGeom>
        </p:spPr>
      </p:pic>
    </p:spTree>
    <p:extLst>
      <p:ext uri="{BB962C8B-B14F-4D97-AF65-F5344CB8AC3E}">
        <p14:creationId xmlns:p14="http://schemas.microsoft.com/office/powerpoint/2010/main" val="3827971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3889BC-D458-4EE7-B929-653FB015CF60}"/>
              </a:ext>
            </a:extLst>
          </p:cNvPr>
          <p:cNvSpPr>
            <a:spLocks noGrp="1"/>
          </p:cNvSpPr>
          <p:nvPr>
            <p:ph type="title"/>
          </p:nvPr>
        </p:nvSpPr>
        <p:spPr>
          <a:xfrm>
            <a:off x="457200" y="205979"/>
            <a:ext cx="8229600" cy="857250"/>
          </a:xfrm>
        </p:spPr>
        <p:txBody>
          <a:bodyPr>
            <a:normAutofit/>
          </a:bodyPr>
          <a:lstStyle/>
          <a:p>
            <a:r>
              <a:rPr lang="en-US" sz="3200" dirty="0"/>
              <a:t>Related work</a:t>
            </a:r>
          </a:p>
        </p:txBody>
      </p:sp>
      <p:sp>
        <p:nvSpPr>
          <p:cNvPr id="4" name="Content Placeholder 3">
            <a:extLst>
              <a:ext uri="{FF2B5EF4-FFF2-40B4-BE49-F238E27FC236}">
                <a16:creationId xmlns:a16="http://schemas.microsoft.com/office/drawing/2014/main" id="{4DE9C845-7649-4980-8B80-942061F71EDA}"/>
              </a:ext>
            </a:extLst>
          </p:cNvPr>
          <p:cNvSpPr>
            <a:spLocks noGrp="1"/>
          </p:cNvSpPr>
          <p:nvPr>
            <p:ph idx="1"/>
          </p:nvPr>
        </p:nvSpPr>
        <p:spPr>
          <a:xfrm>
            <a:off x="457200" y="1200151"/>
            <a:ext cx="8229600" cy="3273224"/>
          </a:xfrm>
        </p:spPr>
        <p:txBody>
          <a:bodyPr>
            <a:normAutofit/>
          </a:bodyPr>
          <a:lstStyle/>
          <a:p>
            <a:r>
              <a:rPr lang="en-US" sz="1900" dirty="0"/>
              <a:t>Community detection:</a:t>
            </a:r>
            <a:br>
              <a:rPr lang="en-US" sz="1900" dirty="0"/>
            </a:br>
            <a:r>
              <a:rPr lang="en-US" sz="1900" dirty="0"/>
              <a:t>finding all communities in the entire network</a:t>
            </a:r>
          </a:p>
          <a:p>
            <a:pPr lvl="1"/>
            <a:r>
              <a:rPr lang="en-US" sz="1900" dirty="0"/>
              <a:t>Non-overlapping community detection</a:t>
            </a:r>
          </a:p>
          <a:p>
            <a:pPr lvl="1"/>
            <a:r>
              <a:rPr lang="en-US" sz="1900" dirty="0"/>
              <a:t>Overlapping community detection</a:t>
            </a:r>
          </a:p>
          <a:p>
            <a:r>
              <a:rPr lang="en-US" sz="1900" dirty="0"/>
              <a:t>Community search:</a:t>
            </a:r>
            <a:br>
              <a:rPr lang="en-US" sz="1900" dirty="0"/>
            </a:br>
            <a:r>
              <a:rPr lang="en-US" sz="1900" dirty="0"/>
              <a:t>finding communities containing given query nodes</a:t>
            </a:r>
          </a:p>
        </p:txBody>
      </p:sp>
    </p:spTree>
    <p:extLst>
      <p:ext uri="{BB962C8B-B14F-4D97-AF65-F5344CB8AC3E}">
        <p14:creationId xmlns:p14="http://schemas.microsoft.com/office/powerpoint/2010/main" val="912850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3889BC-D458-4EE7-B929-653FB015CF60}"/>
              </a:ext>
            </a:extLst>
          </p:cNvPr>
          <p:cNvSpPr>
            <a:spLocks noGrp="1"/>
          </p:cNvSpPr>
          <p:nvPr>
            <p:ph type="title"/>
          </p:nvPr>
        </p:nvSpPr>
        <p:spPr>
          <a:xfrm>
            <a:off x="457200" y="205979"/>
            <a:ext cx="8229600" cy="857250"/>
          </a:xfrm>
        </p:spPr>
        <p:txBody>
          <a:bodyPr>
            <a:normAutofit/>
          </a:bodyPr>
          <a:lstStyle/>
          <a:p>
            <a:r>
              <a:rPr lang="en-US" sz="3200" dirty="0"/>
              <a:t>Our work</a:t>
            </a:r>
          </a:p>
        </p:txBody>
      </p:sp>
      <p:sp>
        <p:nvSpPr>
          <p:cNvPr id="4" name="Content Placeholder 3">
            <a:extLst>
              <a:ext uri="{FF2B5EF4-FFF2-40B4-BE49-F238E27FC236}">
                <a16:creationId xmlns:a16="http://schemas.microsoft.com/office/drawing/2014/main" id="{4DE9C845-7649-4980-8B80-942061F71EDA}"/>
              </a:ext>
            </a:extLst>
          </p:cNvPr>
          <p:cNvSpPr>
            <a:spLocks noGrp="1"/>
          </p:cNvSpPr>
          <p:nvPr>
            <p:ph idx="1"/>
          </p:nvPr>
        </p:nvSpPr>
        <p:spPr>
          <a:xfrm>
            <a:off x="457200" y="1200151"/>
            <a:ext cx="8229600" cy="3273224"/>
          </a:xfrm>
        </p:spPr>
        <p:txBody>
          <a:bodyPr>
            <a:normAutofit/>
          </a:bodyPr>
          <a:lstStyle/>
          <a:p>
            <a:r>
              <a:rPr lang="en-US" sz="1900" dirty="0"/>
              <a:t>A different question:</a:t>
            </a:r>
            <a:br>
              <a:rPr lang="en-US" sz="1900" dirty="0"/>
            </a:br>
            <a:r>
              <a:rPr lang="en-US" sz="1900" dirty="0"/>
              <a:t>building index to answer community related queries without explore the exact community.</a:t>
            </a:r>
          </a:p>
          <a:p>
            <a:r>
              <a:rPr lang="en-US" sz="1900" dirty="0"/>
              <a:t>Given a set of query vertices, answer queries like:</a:t>
            </a:r>
          </a:p>
          <a:p>
            <a:pPr lvl="1"/>
            <a:r>
              <a:rPr lang="en-US" sz="1500" dirty="0"/>
              <a:t>With a specified k: are all query vertices belong to same truss communities with a specified k?</a:t>
            </a:r>
          </a:p>
          <a:p>
            <a:pPr lvl="1"/>
            <a:r>
              <a:rPr lang="en-US" sz="1500" dirty="0"/>
              <a:t>Max-k query: what are the communities with maximum k that all query vertices belong to?</a:t>
            </a:r>
          </a:p>
          <a:p>
            <a:pPr lvl="1"/>
            <a:r>
              <a:rPr lang="en-US" sz="1500" dirty="0"/>
              <a:t>Any-k query: what are all the communities that all query vertices belong to?</a:t>
            </a:r>
          </a:p>
          <a:p>
            <a:r>
              <a:rPr lang="en-US" sz="1900" dirty="0"/>
              <a:t>Previous works require search the exact community and then find if they all have intersections.</a:t>
            </a:r>
          </a:p>
          <a:p>
            <a:pPr lvl="1"/>
            <a:endParaRPr lang="en-US" sz="1500" dirty="0"/>
          </a:p>
        </p:txBody>
      </p:sp>
    </p:spTree>
    <p:extLst>
      <p:ext uri="{BB962C8B-B14F-4D97-AF65-F5344CB8AC3E}">
        <p14:creationId xmlns:p14="http://schemas.microsoft.com/office/powerpoint/2010/main" val="2917769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E1574FF-A167-4BAD-9EC2-51E6A4F1BB47}"/>
              </a:ext>
            </a:extLst>
          </p:cNvPr>
          <p:cNvSpPr>
            <a:spLocks noGrp="1"/>
          </p:cNvSpPr>
          <p:nvPr>
            <p:ph type="title"/>
          </p:nvPr>
        </p:nvSpPr>
        <p:spPr/>
        <p:txBody>
          <a:bodyPr>
            <a:normAutofit/>
          </a:bodyPr>
          <a:lstStyle/>
          <a:p>
            <a:r>
              <a:rPr lang="en-US" sz="3200" dirty="0"/>
              <a:t>Two-layer Index Structure</a:t>
            </a:r>
          </a:p>
        </p:txBody>
      </p:sp>
      <p:sp>
        <p:nvSpPr>
          <p:cNvPr id="2" name="TextBox 1">
            <a:extLst>
              <a:ext uri="{FF2B5EF4-FFF2-40B4-BE49-F238E27FC236}">
                <a16:creationId xmlns:a16="http://schemas.microsoft.com/office/drawing/2014/main" id="{9353915A-8BD1-4734-BDAD-8D875C07C5DC}"/>
              </a:ext>
            </a:extLst>
          </p:cNvPr>
          <p:cNvSpPr txBox="1"/>
          <p:nvPr/>
        </p:nvSpPr>
        <p:spPr>
          <a:xfrm>
            <a:off x="7061751" y="2539449"/>
            <a:ext cx="1242391" cy="923330"/>
          </a:xfrm>
          <a:prstGeom prst="rect">
            <a:avLst/>
          </a:prstGeom>
          <a:noFill/>
        </p:spPr>
        <p:txBody>
          <a:bodyPr wrap="square" rtlCol="0">
            <a:spAutoFit/>
          </a:bodyPr>
          <a:lstStyle/>
          <a:p>
            <a:r>
              <a:rPr lang="en-US" dirty="0"/>
              <a:t>K-truss community search</a:t>
            </a:r>
          </a:p>
        </p:txBody>
      </p:sp>
      <p:sp>
        <p:nvSpPr>
          <p:cNvPr id="5" name="TextBox 4">
            <a:extLst>
              <a:ext uri="{FF2B5EF4-FFF2-40B4-BE49-F238E27FC236}">
                <a16:creationId xmlns:a16="http://schemas.microsoft.com/office/drawing/2014/main" id="{24E51B92-74B6-4FE9-B52C-8F499597FA02}"/>
              </a:ext>
            </a:extLst>
          </p:cNvPr>
          <p:cNvSpPr txBox="1"/>
          <p:nvPr/>
        </p:nvSpPr>
        <p:spPr>
          <a:xfrm>
            <a:off x="7061752" y="1334704"/>
            <a:ext cx="1242391" cy="923330"/>
          </a:xfrm>
          <a:prstGeom prst="rect">
            <a:avLst/>
          </a:prstGeom>
          <a:noFill/>
        </p:spPr>
        <p:txBody>
          <a:bodyPr wrap="square" rtlCol="0">
            <a:spAutoFit/>
          </a:bodyPr>
          <a:lstStyle/>
          <a:p>
            <a:r>
              <a:rPr lang="en-US" dirty="0"/>
              <a:t>K-truss community info. query</a:t>
            </a:r>
          </a:p>
        </p:txBody>
      </p:sp>
      <p:sp>
        <p:nvSpPr>
          <p:cNvPr id="7" name="Arrow: Right 6">
            <a:extLst>
              <a:ext uri="{FF2B5EF4-FFF2-40B4-BE49-F238E27FC236}">
                <a16:creationId xmlns:a16="http://schemas.microsoft.com/office/drawing/2014/main" id="{2FAF4BE0-17AB-404A-9E1B-23FD7612B475}"/>
              </a:ext>
            </a:extLst>
          </p:cNvPr>
          <p:cNvSpPr/>
          <p:nvPr/>
        </p:nvSpPr>
        <p:spPr>
          <a:xfrm rot="10800000">
            <a:off x="6349028" y="1602556"/>
            <a:ext cx="566531" cy="39756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Arrow: Right 7">
            <a:extLst>
              <a:ext uri="{FF2B5EF4-FFF2-40B4-BE49-F238E27FC236}">
                <a16:creationId xmlns:a16="http://schemas.microsoft.com/office/drawing/2014/main" id="{A85EFB96-51ED-45DE-B27A-EC4239586558}"/>
              </a:ext>
            </a:extLst>
          </p:cNvPr>
          <p:cNvSpPr/>
          <p:nvPr/>
        </p:nvSpPr>
        <p:spPr>
          <a:xfrm rot="10800000">
            <a:off x="6349028" y="2802331"/>
            <a:ext cx="566531" cy="39756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Content Placeholder 11">
            <a:extLst>
              <a:ext uri="{FF2B5EF4-FFF2-40B4-BE49-F238E27FC236}">
                <a16:creationId xmlns:a16="http://schemas.microsoft.com/office/drawing/2014/main" id="{A67B3204-6143-42BF-AA96-45B81B2E63B1}"/>
              </a:ext>
            </a:extLst>
          </p:cNvPr>
          <p:cNvPicPr>
            <a:picLocks noGrp="1" noChangeAspect="1"/>
          </p:cNvPicPr>
          <p:nvPr>
            <p:ph idx="1"/>
          </p:nvPr>
        </p:nvPicPr>
        <p:blipFill>
          <a:blip r:embed="rId3"/>
          <a:stretch>
            <a:fillRect/>
          </a:stretch>
        </p:blipFill>
        <p:spPr>
          <a:xfrm>
            <a:off x="224397" y="1200150"/>
            <a:ext cx="5978438" cy="3394075"/>
          </a:xfrm>
        </p:spPr>
      </p:pic>
      <p:sp>
        <p:nvSpPr>
          <p:cNvPr id="4" name="TextBox 3">
            <a:extLst>
              <a:ext uri="{FF2B5EF4-FFF2-40B4-BE49-F238E27FC236}">
                <a16:creationId xmlns:a16="http://schemas.microsoft.com/office/drawing/2014/main" id="{C6F01202-E914-4987-B7C0-B3C3C8607A32}"/>
              </a:ext>
            </a:extLst>
          </p:cNvPr>
          <p:cNvSpPr txBox="1"/>
          <p:nvPr/>
        </p:nvSpPr>
        <p:spPr>
          <a:xfrm>
            <a:off x="311285" y="1286448"/>
            <a:ext cx="855619" cy="646331"/>
          </a:xfrm>
          <a:prstGeom prst="rect">
            <a:avLst/>
          </a:prstGeom>
          <a:noFill/>
        </p:spPr>
        <p:txBody>
          <a:bodyPr wrap="none" rtlCol="0">
            <a:spAutoFit/>
          </a:bodyPr>
          <a:lstStyle/>
          <a:p>
            <a:r>
              <a:rPr lang="en-US" dirty="0"/>
              <a:t>Index</a:t>
            </a:r>
          </a:p>
          <a:p>
            <a:r>
              <a:rPr lang="en-US" dirty="0"/>
              <a:t>Layer 1</a:t>
            </a:r>
          </a:p>
        </p:txBody>
      </p:sp>
      <p:sp>
        <p:nvSpPr>
          <p:cNvPr id="9" name="TextBox 8">
            <a:extLst>
              <a:ext uri="{FF2B5EF4-FFF2-40B4-BE49-F238E27FC236}">
                <a16:creationId xmlns:a16="http://schemas.microsoft.com/office/drawing/2014/main" id="{BCF76B5B-945C-4BE3-825C-F530851617E1}"/>
              </a:ext>
            </a:extLst>
          </p:cNvPr>
          <p:cNvSpPr txBox="1"/>
          <p:nvPr/>
        </p:nvSpPr>
        <p:spPr>
          <a:xfrm>
            <a:off x="311285" y="2391536"/>
            <a:ext cx="855619" cy="646331"/>
          </a:xfrm>
          <a:prstGeom prst="rect">
            <a:avLst/>
          </a:prstGeom>
          <a:noFill/>
        </p:spPr>
        <p:txBody>
          <a:bodyPr wrap="none" rtlCol="0">
            <a:spAutoFit/>
          </a:bodyPr>
          <a:lstStyle/>
          <a:p>
            <a:r>
              <a:rPr lang="en-US" dirty="0"/>
              <a:t>Index</a:t>
            </a:r>
          </a:p>
          <a:p>
            <a:r>
              <a:rPr lang="en-US" dirty="0"/>
              <a:t>Layer 2</a:t>
            </a:r>
          </a:p>
        </p:txBody>
      </p:sp>
    </p:spTree>
    <p:extLst>
      <p:ext uri="{BB962C8B-B14F-4D97-AF65-F5344CB8AC3E}">
        <p14:creationId xmlns:p14="http://schemas.microsoft.com/office/powerpoint/2010/main" val="59215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E1574FF-A167-4BAD-9EC2-51E6A4F1BB47}"/>
              </a:ext>
            </a:extLst>
          </p:cNvPr>
          <p:cNvSpPr>
            <a:spLocks noGrp="1"/>
          </p:cNvSpPr>
          <p:nvPr>
            <p:ph type="title"/>
          </p:nvPr>
        </p:nvSpPr>
        <p:spPr/>
        <p:txBody>
          <a:bodyPr>
            <a:normAutofit/>
          </a:bodyPr>
          <a:lstStyle/>
          <a:p>
            <a:r>
              <a:rPr lang="en-US" sz="3200" dirty="0"/>
              <a:t>Triangle Derived MST Graph - Definition</a:t>
            </a:r>
          </a:p>
        </p:txBody>
      </p:sp>
      <p:sp>
        <p:nvSpPr>
          <p:cNvPr id="5" name="Content Placeholder 4">
            <a:extLst>
              <a:ext uri="{FF2B5EF4-FFF2-40B4-BE49-F238E27FC236}">
                <a16:creationId xmlns:a16="http://schemas.microsoft.com/office/drawing/2014/main" id="{DDB90C8C-0074-492C-94F3-89193B3F095E}"/>
              </a:ext>
            </a:extLst>
          </p:cNvPr>
          <p:cNvSpPr>
            <a:spLocks noGrp="1"/>
          </p:cNvSpPr>
          <p:nvPr>
            <p:ph idx="1"/>
          </p:nvPr>
        </p:nvSpPr>
        <p:spPr/>
        <p:txBody>
          <a:bodyPr>
            <a:normAutofit/>
          </a:bodyPr>
          <a:lstStyle/>
          <a:p>
            <a:r>
              <a:rPr lang="en-US" sz="2800" dirty="0"/>
              <a:t>A minimum spanning tree is generated from the original graph:</a:t>
            </a:r>
          </a:p>
          <a:p>
            <a:pPr lvl="1"/>
            <a:r>
              <a:rPr lang="en-US" sz="2400" dirty="0"/>
              <a:t>Edge        vertex</a:t>
            </a:r>
          </a:p>
          <a:p>
            <a:pPr lvl="1"/>
            <a:r>
              <a:rPr lang="en-US" sz="2400" dirty="0"/>
              <a:t>Triangle adjacency         edge</a:t>
            </a:r>
          </a:p>
          <a:p>
            <a:pPr lvl="1"/>
            <a:r>
              <a:rPr lang="en-US" sz="2400" dirty="0"/>
              <a:t>Triangle connectivity         edge connectivity</a:t>
            </a:r>
            <a:endParaRPr lang="en-US" dirty="0"/>
          </a:p>
          <a:p>
            <a:pPr lvl="1"/>
            <a:r>
              <a:rPr lang="en-US" sz="2400" dirty="0" err="1"/>
              <a:t>Trussness</a:t>
            </a:r>
            <a:r>
              <a:rPr lang="en-US" sz="2400" dirty="0"/>
              <a:t>       weight</a:t>
            </a:r>
          </a:p>
        </p:txBody>
      </p:sp>
      <p:sp>
        <p:nvSpPr>
          <p:cNvPr id="2" name="Arrow: Right 1">
            <a:extLst>
              <a:ext uri="{FF2B5EF4-FFF2-40B4-BE49-F238E27FC236}">
                <a16:creationId xmlns:a16="http://schemas.microsoft.com/office/drawing/2014/main" id="{C1106BA1-03E2-408D-A5B0-A62EFC09D730}"/>
              </a:ext>
            </a:extLst>
          </p:cNvPr>
          <p:cNvSpPr/>
          <p:nvPr/>
        </p:nvSpPr>
        <p:spPr>
          <a:xfrm>
            <a:off x="2151825" y="2210207"/>
            <a:ext cx="327991" cy="33885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766D2052-F42B-4A10-BCEF-ADA4FCEB3B45}"/>
              </a:ext>
            </a:extLst>
          </p:cNvPr>
          <p:cNvSpPr/>
          <p:nvPr/>
        </p:nvSpPr>
        <p:spPr>
          <a:xfrm>
            <a:off x="4075050" y="2668790"/>
            <a:ext cx="327991" cy="33885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E516C6A-EC94-455A-B035-3D611EE3F5D3}"/>
              </a:ext>
            </a:extLst>
          </p:cNvPr>
          <p:cNvPicPr>
            <a:picLocks noChangeAspect="1"/>
          </p:cNvPicPr>
          <p:nvPr/>
        </p:nvPicPr>
        <p:blipFill>
          <a:blip r:embed="rId3"/>
          <a:stretch>
            <a:fillRect/>
          </a:stretch>
        </p:blipFill>
        <p:spPr>
          <a:xfrm>
            <a:off x="3607490" y="2214028"/>
            <a:ext cx="790575" cy="295275"/>
          </a:xfrm>
          <a:prstGeom prst="rect">
            <a:avLst/>
          </a:prstGeom>
        </p:spPr>
      </p:pic>
      <p:pic>
        <p:nvPicPr>
          <p:cNvPr id="9" name="Picture 8">
            <a:extLst>
              <a:ext uri="{FF2B5EF4-FFF2-40B4-BE49-F238E27FC236}">
                <a16:creationId xmlns:a16="http://schemas.microsoft.com/office/drawing/2014/main" id="{98078350-5862-4559-89B7-56C7A0A84166}"/>
              </a:ext>
            </a:extLst>
          </p:cNvPr>
          <p:cNvPicPr>
            <a:picLocks noChangeAspect="1"/>
          </p:cNvPicPr>
          <p:nvPr/>
        </p:nvPicPr>
        <p:blipFill>
          <a:blip r:embed="rId4"/>
          <a:stretch>
            <a:fillRect/>
          </a:stretch>
        </p:blipFill>
        <p:spPr>
          <a:xfrm>
            <a:off x="5482883" y="2681053"/>
            <a:ext cx="981075" cy="314325"/>
          </a:xfrm>
          <a:prstGeom prst="rect">
            <a:avLst/>
          </a:prstGeom>
        </p:spPr>
      </p:pic>
      <p:sp>
        <p:nvSpPr>
          <p:cNvPr id="10" name="Arrow: Right 9">
            <a:extLst>
              <a:ext uri="{FF2B5EF4-FFF2-40B4-BE49-F238E27FC236}">
                <a16:creationId xmlns:a16="http://schemas.microsoft.com/office/drawing/2014/main" id="{2C3B7B02-60C7-47B9-89CA-30607DB0AE30}"/>
              </a:ext>
            </a:extLst>
          </p:cNvPr>
          <p:cNvSpPr/>
          <p:nvPr/>
        </p:nvSpPr>
        <p:spPr>
          <a:xfrm>
            <a:off x="4338435" y="3160042"/>
            <a:ext cx="327991" cy="33885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6273543E-8A2C-4041-8BB2-62B10C9A47C8}"/>
              </a:ext>
            </a:extLst>
          </p:cNvPr>
          <p:cNvSpPr/>
          <p:nvPr/>
        </p:nvSpPr>
        <p:spPr>
          <a:xfrm>
            <a:off x="2783955" y="3529374"/>
            <a:ext cx="327991" cy="33885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0280264"/>
      </p:ext>
    </p:extLst>
  </p:cSld>
  <p:clrMapOvr>
    <a:masterClrMapping/>
  </p:clrMapOvr>
</p:sld>
</file>

<file path=ppt/theme/theme1.xml><?xml version="1.0" encoding="utf-8"?>
<a:theme xmlns:a="http://schemas.openxmlformats.org/drawingml/2006/main" name="Title Screen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Meta Inf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Fancy Pictures">
  <a:themeElements>
    <a:clrScheme name="UT Theme 2013-10-16">
      <a:dk1>
        <a:srgbClr val="3D3D3F"/>
      </a:dk1>
      <a:lt1>
        <a:srgbClr val="FFFFFF"/>
      </a:lt1>
      <a:dk2>
        <a:srgbClr val="515151"/>
      </a:dk2>
      <a:lt2>
        <a:srgbClr val="EBE7DA"/>
      </a:lt2>
      <a:accent1>
        <a:srgbClr val="416884"/>
      </a:accent1>
      <a:accent2>
        <a:srgbClr val="60376B"/>
      </a:accent2>
      <a:accent3>
        <a:srgbClr val="F82D31"/>
      </a:accent3>
      <a:accent4>
        <a:srgbClr val="FA6F1C"/>
      </a:accent4>
      <a:accent5>
        <a:srgbClr val="A8BE4A"/>
      </a:accent5>
      <a:accent6>
        <a:srgbClr val="4A8370"/>
      </a:accent6>
      <a:hlink>
        <a:srgbClr val="0D4467"/>
      </a:hlink>
      <a:folHlink>
        <a:srgbClr val="33547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Charts">
  <a:themeElements>
    <a:clrScheme name="UT Theme 2013-10-16">
      <a:dk1>
        <a:srgbClr val="3D3D3F"/>
      </a:dk1>
      <a:lt1>
        <a:srgbClr val="FFFFFF"/>
      </a:lt1>
      <a:dk2>
        <a:srgbClr val="515151"/>
      </a:dk2>
      <a:lt2>
        <a:srgbClr val="EBE7DA"/>
      </a:lt2>
      <a:accent1>
        <a:srgbClr val="416884"/>
      </a:accent1>
      <a:accent2>
        <a:srgbClr val="60376B"/>
      </a:accent2>
      <a:accent3>
        <a:srgbClr val="F82D31"/>
      </a:accent3>
      <a:accent4>
        <a:srgbClr val="FA6F1C"/>
      </a:accent4>
      <a:accent5>
        <a:srgbClr val="A8BE4A"/>
      </a:accent5>
      <a:accent6>
        <a:srgbClr val="4A8370"/>
      </a:accent6>
      <a:hlink>
        <a:srgbClr val="0D4467"/>
      </a:hlink>
      <a:folHlink>
        <a:srgbClr val="33547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5464</TotalTime>
  <Words>1563</Words>
  <Application>Microsoft Office PowerPoint</Application>
  <PresentationFormat>On-screen Show (16:9)</PresentationFormat>
  <Paragraphs>169</Paragraphs>
  <Slides>17</Slides>
  <Notes>17</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17</vt:i4>
      </vt:variant>
    </vt:vector>
  </HeadingPairs>
  <TitlesOfParts>
    <vt:vector size="25" baseType="lpstr">
      <vt:lpstr>等线</vt:lpstr>
      <vt:lpstr>Arial</vt:lpstr>
      <vt:lpstr>Calibri</vt:lpstr>
      <vt:lpstr>Georgia</vt:lpstr>
      <vt:lpstr>Title Screens</vt:lpstr>
      <vt:lpstr>Content: Meta Info</vt:lpstr>
      <vt:lpstr>Fancy Pictures</vt:lpstr>
      <vt:lpstr>Charts</vt:lpstr>
      <vt:lpstr>Truss Community Queries in  Large-scale Graphs</vt:lpstr>
      <vt:lpstr>Big Graphs Are Everywhere</vt:lpstr>
      <vt:lpstr>Communities Naturally Exist in Networks</vt:lpstr>
      <vt:lpstr>K-truss Community</vt:lpstr>
      <vt:lpstr>An Example Of K-truss Community</vt:lpstr>
      <vt:lpstr>Related work</vt:lpstr>
      <vt:lpstr>Our work</vt:lpstr>
      <vt:lpstr>Two-layer Index Structure</vt:lpstr>
      <vt:lpstr>Triangle Derived MST Graph - Definition</vt:lpstr>
      <vt:lpstr>Triangle Derived MST Graph</vt:lpstr>
      <vt:lpstr>Tree Structured Community Graph - Definition</vt:lpstr>
      <vt:lpstr>Tree Structured Community Graph </vt:lpstr>
      <vt:lpstr>K-truss Query</vt:lpstr>
      <vt:lpstr>Query on the index</vt:lpstr>
      <vt:lpstr>Results – Query time</vt:lpstr>
      <vt:lpstr>References</vt:lpstr>
      <vt:lpstr>Thank you!</vt:lpstr>
    </vt:vector>
  </TitlesOfParts>
  <Manager/>
  <Company>University of Tennessee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UT PowerPoint Template 2015 ver 1</dc:title>
  <dc:subject/>
  <dc:creator>Zheng Lu</dc:creator>
  <cp:keywords/>
  <dc:description/>
  <cp:lastModifiedBy>Zheng Lu</cp:lastModifiedBy>
  <cp:revision>286</cp:revision>
  <dcterms:created xsi:type="dcterms:W3CDTF">2014-12-02T19:58:44Z</dcterms:created>
  <dcterms:modified xsi:type="dcterms:W3CDTF">2017-12-01T19:28:21Z</dcterms:modified>
  <cp:category/>
</cp:coreProperties>
</file>